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9" r:id="rId2"/>
    <p:sldId id="280" r:id="rId3"/>
    <p:sldId id="274" r:id="rId4"/>
    <p:sldId id="281" r:id="rId5"/>
    <p:sldId id="282" r:id="rId6"/>
    <p:sldId id="288" r:id="rId7"/>
    <p:sldId id="275" r:id="rId8"/>
    <p:sldId id="287" r:id="rId9"/>
    <p:sldId id="261" r:id="rId10"/>
    <p:sldId id="262" r:id="rId11"/>
    <p:sldId id="264" r:id="rId12"/>
    <p:sldId id="290" r:id="rId13"/>
    <p:sldId id="291" r:id="rId14"/>
    <p:sldId id="286" r:id="rId15"/>
    <p:sldId id="265" r:id="rId16"/>
  </p:sldIdLst>
  <p:sldSz cx="9144000" cy="6858000" type="screen4x3"/>
  <p:notesSz cx="6797675" cy="9928225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 mitjà 1 - èmfasi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36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292B7-D7B4-4509-907B-41D7CA316A2D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45AF1-E9A3-4CC0-8C59-5A4DD7B8B49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36840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0666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17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7864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681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3485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4959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5271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657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7135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3915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9150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01DD1-EF5D-403B-AB37-7DC3421DB558}" type="datetimeFigureOut">
              <a:rPr lang="ca-ES" smtClean="0"/>
              <a:t>28/5/2026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3A6D5-64E4-4E3D-AF70-951491B0C15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0968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379085" y="1451238"/>
            <a:ext cx="837507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AJUTS ESTIU 2026</a:t>
            </a:r>
          </a:p>
          <a:p>
            <a:r>
              <a:rPr lang="es-ES" sz="4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AJUTS CURS ESCOLAR 26-27</a:t>
            </a:r>
            <a:endParaRPr lang="es-ES" sz="4800" b="1" dirty="0">
              <a:latin typeface="Century Gothic" panose="020B0502020202020204" pitchFamily="34" charset="0"/>
            </a:endParaRPr>
          </a:p>
          <a:p>
            <a:pPr algn="ctr"/>
            <a:endParaRPr lang="es-ES" sz="48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2400" b="1" dirty="0">
                <a:latin typeface="Century Gothic" panose="020B0502020202020204" pitchFamily="34" charset="0"/>
              </a:rPr>
              <a:t>MOLLET DEL VALLÈS</a:t>
            </a:r>
          </a:p>
          <a:p>
            <a:pPr algn="ctr"/>
            <a:endParaRPr lang="ca-ES" sz="4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2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16593" y="680817"/>
            <a:ext cx="64829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3.4. Noves Sol· licituds d’Ajuts de Menjador escolar CCVO curs 26-27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0758" y="2173857"/>
            <a:ext cx="862641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2000" dirty="0">
              <a:latin typeface="Century Gothic" panose="020B0502020202020204" pitchFamily="34" charset="0"/>
            </a:endParaRPr>
          </a:p>
          <a:p>
            <a:pPr lvl="1">
              <a:buClr>
                <a:srgbClr val="FF0000"/>
              </a:buClr>
            </a:pPr>
            <a:r>
              <a:rPr lang="ca-ES" sz="2000" dirty="0">
                <a:latin typeface="Century Gothic" panose="020B0502020202020204" pitchFamily="34" charset="0"/>
              </a:rPr>
              <a:t>Es considera NOVA SOL·LICITUD qualsevol sol·licitud no contemplada com a RENOVACIÓ: 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s-ES" dirty="0">
              <a:latin typeface="Century Gothic" panose="020B0502020202020204" pitchFamily="34" charset="0"/>
            </a:endParaRPr>
          </a:p>
          <a:p>
            <a:pPr lvl="1">
              <a:buClr>
                <a:srgbClr val="FF0000"/>
              </a:buClr>
            </a:pPr>
            <a:r>
              <a:rPr lang="ca-ES" sz="2000" dirty="0">
                <a:latin typeface="Century Gothic" panose="020B0502020202020204" pitchFamily="34" charset="0"/>
              </a:rPr>
              <a:t>Les </a:t>
            </a:r>
            <a:r>
              <a:rPr lang="ca-ES" sz="2000" b="1" dirty="0">
                <a:latin typeface="Century Gothic" panose="020B0502020202020204" pitchFamily="34" charset="0"/>
              </a:rPr>
              <a:t>NOVES </a:t>
            </a:r>
            <a:r>
              <a:rPr lang="ca-ES" sz="2000" dirty="0">
                <a:latin typeface="Century Gothic" panose="020B0502020202020204" pitchFamily="34" charset="0"/>
              </a:rPr>
              <a:t>sol·licituds les han de presentar telemàticament tots els alumnes que </a:t>
            </a:r>
            <a:r>
              <a:rPr lang="ca-ES" sz="2000" b="1" dirty="0">
                <a:latin typeface="Century Gothic" panose="020B0502020202020204" pitchFamily="34" charset="0"/>
              </a:rPr>
              <a:t>NO tenen atorgat Ajut de menjador </a:t>
            </a:r>
            <a:r>
              <a:rPr lang="ca-ES" sz="2000" dirty="0">
                <a:latin typeface="Century Gothic" panose="020B0502020202020204" pitchFamily="34" charset="0"/>
              </a:rPr>
              <a:t>en aquest curs actual 25-26.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s-ES" sz="2000" dirty="0">
              <a:latin typeface="Century Gothic" panose="020B0502020202020204" pitchFamily="34" charset="0"/>
            </a:endParaRPr>
          </a:p>
          <a:p>
            <a:pPr lvl="1" algn="just">
              <a:buClr>
                <a:srgbClr val="FF0000"/>
              </a:buClr>
            </a:pPr>
            <a:r>
              <a:rPr lang="ca-ES" sz="1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IMPORTANT</a:t>
            </a:r>
            <a:r>
              <a:rPr lang="ca-ES" sz="14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: Els alumnes que en el curs 2026-27 començaran I3 i tinguin germans a l’escola amb l’ajut atorgat, podran emplenar i presentar el formulari del nou alumne d’I3 a l’escola on estan els germans. </a:t>
            </a:r>
          </a:p>
          <a:p>
            <a:pPr lvl="1" algn="just">
              <a:buClr>
                <a:srgbClr val="FF0000"/>
              </a:buClr>
            </a:pPr>
            <a:r>
              <a:rPr lang="ca-ES" sz="14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L’escola retornarà aquests formularis a l’Ajuntament juntament amb la resta de formularis de renovació.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s-ES" sz="1400" dirty="0">
              <a:latin typeface="Century Gothic" panose="020B0502020202020204" pitchFamily="34" charset="0"/>
            </a:endParaRPr>
          </a:p>
          <a:p>
            <a:pPr lvl="1" algn="just">
              <a:buClr>
                <a:srgbClr val="FF0000"/>
              </a:buClr>
            </a:pPr>
            <a:endParaRPr lang="ca-ES" sz="20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2000" dirty="0">
              <a:latin typeface="Century Gothic" panose="020B0502020202020204" pitchFamily="34" charset="0"/>
            </a:endParaRPr>
          </a:p>
          <a:p>
            <a:pPr lvl="1" algn="just">
              <a:buClr>
                <a:srgbClr val="FF0000"/>
              </a:buClr>
            </a:pPr>
            <a:endParaRPr lang="ca-ES" sz="2000" dirty="0">
              <a:latin typeface="Century Gothic" panose="020B0502020202020204" pitchFamily="34" charset="0"/>
            </a:endParaRPr>
          </a:p>
          <a:p>
            <a:pPr lvl="1" algn="just">
              <a:buClr>
                <a:srgbClr val="FF0000"/>
              </a:buClr>
            </a:pPr>
            <a:endParaRPr lang="ca-ES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69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46442" y="480639"/>
            <a:ext cx="57818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3.5. Complement Ajut de                menjador de l’Ajuntament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41063" y="2662926"/>
            <a:ext cx="8251116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17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Tenir atorgat l’Ajut del 70% de Menjador del Consell Comarcal del Vallès Oriental 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Estar empadronats a Mollet i tenir residència legal al país.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Escolaritzats en escola pública de Mollet o, en cas de concertada, sempre amb resolució NEE.</a:t>
            </a:r>
          </a:p>
          <a:p>
            <a:pPr lvl="1" algn="just">
              <a:buClr>
                <a:srgbClr val="FF0000"/>
              </a:buClr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No es requereix valoració familiar ni social, solament econòmica.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A078817-8313-4D5E-7A55-825013DD8883}"/>
              </a:ext>
            </a:extLst>
          </p:cNvPr>
          <p:cNvSpPr txBox="1"/>
          <p:nvPr/>
        </p:nvSpPr>
        <p:spPr>
          <a:xfrm>
            <a:off x="441063" y="1708819"/>
            <a:ext cx="82511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Requisits per l’atorgament del complement de l’ajut de Menjador</a:t>
            </a:r>
          </a:p>
        </p:txBody>
      </p:sp>
    </p:spTree>
    <p:extLst>
      <p:ext uri="{BB962C8B-B14F-4D97-AF65-F5344CB8AC3E}">
        <p14:creationId xmlns:p14="http://schemas.microsoft.com/office/powerpoint/2010/main" val="1520361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199BE-1E00-2F51-2EE7-D1827BE15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>
            <a:extLst>
              <a:ext uri="{FF2B5EF4-FFF2-40B4-BE49-F238E27FC236}">
                <a16:creationId xmlns:a16="http://schemas.microsoft.com/office/drawing/2014/main" id="{E9684535-E9CC-0C9C-EF11-51F18B5B6B96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>
            <a:extLst>
              <a:ext uri="{FF2B5EF4-FFF2-40B4-BE49-F238E27FC236}">
                <a16:creationId xmlns:a16="http://schemas.microsoft.com/office/drawing/2014/main" id="{B115E09C-AB5B-DD78-D39B-276BE8E8C1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31341A4-7607-936D-54D2-31538DFA58F1}"/>
              </a:ext>
            </a:extLst>
          </p:cNvPr>
          <p:cNvSpPr txBox="1"/>
          <p:nvPr/>
        </p:nvSpPr>
        <p:spPr>
          <a:xfrm>
            <a:off x="845883" y="139601"/>
            <a:ext cx="6615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4.1. Ajuts per adquisició de llibres/ material escolar / activitats reglades curs 26-27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08CDC66-DDC9-A042-8C3F-B4C51746AC7E}"/>
              </a:ext>
            </a:extLst>
          </p:cNvPr>
          <p:cNvSpPr txBox="1"/>
          <p:nvPr/>
        </p:nvSpPr>
        <p:spPr>
          <a:xfrm>
            <a:off x="396814" y="1776582"/>
            <a:ext cx="8155491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700" dirty="0">
                <a:latin typeface="Century Gothic" panose="020B0502020202020204" pitchFamily="34" charset="0"/>
              </a:rPr>
              <a:t>Destinats a infants que NO tinguin la condició d’alumnes NEE A-B-NSCD atès que aquests ja disposen de la Motxilla escolar de la Generalitat, i que compleixin els requisits establerts a les bases.</a:t>
            </a:r>
          </a:p>
          <a:p>
            <a:pPr lvl="1" algn="just">
              <a:buClr>
                <a:srgbClr val="FF0000"/>
              </a:buClr>
            </a:pPr>
            <a:r>
              <a:rPr lang="ca-ES" sz="1700" dirty="0">
                <a:latin typeface="Century Gothic" panose="020B0502020202020204" pitchFamily="34" charset="0"/>
              </a:rPr>
              <a:t> </a:t>
            </a:r>
          </a:p>
          <a:p>
            <a:pPr lvl="2" algn="just">
              <a:buClr>
                <a:srgbClr val="FF0000"/>
              </a:buClr>
            </a:pPr>
            <a:r>
              <a:rPr lang="ca-ES" sz="1700" b="1" dirty="0">
                <a:latin typeface="Century Gothic" panose="020B0502020202020204" pitchFamily="34" charset="0"/>
              </a:rPr>
              <a:t>IMPORTANT</a:t>
            </a:r>
            <a:r>
              <a:rPr lang="ca-ES" sz="1700" dirty="0">
                <a:latin typeface="Century Gothic" panose="020B0502020202020204" pitchFamily="34" charset="0"/>
              </a:rPr>
              <a:t>: Tots els infants que aquest curs tenen atorgat l’Ajut de Menjador escolar del CCVO tenen aquesta condició si estan cursant  qualsevol dels cursos d’Infantil, tots els cursos d’ESO, 1r i 2n de Primària (pendent resolució Generalitat). </a:t>
            </a:r>
          </a:p>
          <a:p>
            <a:pPr lvl="1" algn="just">
              <a:buClr>
                <a:srgbClr val="FF0000"/>
              </a:buClr>
            </a:pPr>
            <a:endParaRPr lang="ca-ES" sz="17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700" dirty="0">
                <a:latin typeface="Century Gothic" panose="020B0502020202020204" pitchFamily="34" charset="0"/>
              </a:rPr>
              <a:t>L’import de l’ajut és de 100€ per alumnes d’Educació Infantil, i de 40€ pels alumnes de Primària i ESO. </a:t>
            </a:r>
          </a:p>
          <a:p>
            <a:pPr lvl="1" algn="just">
              <a:buClr>
                <a:srgbClr val="FF0000"/>
              </a:buClr>
            </a:pPr>
            <a:endParaRPr lang="ca-ES" sz="17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700" dirty="0">
                <a:latin typeface="Century Gothic" panose="020B0502020202020204" pitchFamily="34" charset="0"/>
              </a:rPr>
              <a:t>Es requerirà als Centres educatius la signatura d’acceptació d’endossatari per ingressar l’import de l’ajut, segons marquen les bases.</a:t>
            </a:r>
          </a:p>
        </p:txBody>
      </p:sp>
    </p:spTree>
    <p:extLst>
      <p:ext uri="{BB962C8B-B14F-4D97-AF65-F5344CB8AC3E}">
        <p14:creationId xmlns:p14="http://schemas.microsoft.com/office/powerpoint/2010/main" val="255989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7031E-487E-0E91-9E6C-1F92C8996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>
            <a:extLst>
              <a:ext uri="{FF2B5EF4-FFF2-40B4-BE49-F238E27FC236}">
                <a16:creationId xmlns:a16="http://schemas.microsoft.com/office/drawing/2014/main" id="{309151AD-8E58-2069-B499-A7EE44720F6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>
            <a:extLst>
              <a:ext uri="{FF2B5EF4-FFF2-40B4-BE49-F238E27FC236}">
                <a16:creationId xmlns:a16="http://schemas.microsoft.com/office/drawing/2014/main" id="{9A094944-8670-9489-0D70-34C7712251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946" y="72280"/>
            <a:ext cx="1922318" cy="863777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E3FE54-2A7D-1885-3092-9DBD3B060714}"/>
              </a:ext>
            </a:extLst>
          </p:cNvPr>
          <p:cNvSpPr txBox="1"/>
          <p:nvPr/>
        </p:nvSpPr>
        <p:spPr>
          <a:xfrm>
            <a:off x="460375" y="597008"/>
            <a:ext cx="79477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4. 2. Sol· licituds Ajuts per a l’adquisició       de llibres, o material escolar o activitats reglades curs 26-27</a:t>
            </a:r>
          </a:p>
        </p:txBody>
      </p:sp>
      <p:sp>
        <p:nvSpPr>
          <p:cNvPr id="10" name="AutoShape 6" descr="Escuela animada fotos de stock, imágenes de Escuela animada sin royalties |  Depositphotos">
            <a:extLst>
              <a:ext uri="{FF2B5EF4-FFF2-40B4-BE49-F238E27FC236}">
                <a16:creationId xmlns:a16="http://schemas.microsoft.com/office/drawing/2014/main" id="{D3F93F41-8801-10B7-D11E-DADB0D3F8A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5" name="Contenidor de contingut 2">
            <a:extLst>
              <a:ext uri="{FF2B5EF4-FFF2-40B4-BE49-F238E27FC236}">
                <a16:creationId xmlns:a16="http://schemas.microsoft.com/office/drawing/2014/main" id="{5134B71A-AFB5-976B-9012-AEE686A9815C}"/>
              </a:ext>
            </a:extLst>
          </p:cNvPr>
          <p:cNvSpPr txBox="1">
            <a:spLocks/>
          </p:cNvSpPr>
          <p:nvPr/>
        </p:nvSpPr>
        <p:spPr>
          <a:xfrm>
            <a:off x="460375" y="2242868"/>
            <a:ext cx="7947752" cy="330391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a-ES" sz="8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ca-ES" sz="8000" b="1" dirty="0">
                <a:solidFill>
                  <a:schemeClr val="accent6">
                    <a:lumMod val="75000"/>
                  </a:schemeClr>
                </a:solidFill>
              </a:rPr>
              <a:t>Termini convocatòria</a:t>
            </a:r>
          </a:p>
          <a:p>
            <a:pPr algn="just"/>
            <a:r>
              <a:rPr lang="ca-ES" sz="8000" dirty="0"/>
              <a:t>Del 8 al 20 de juny de 2026.</a:t>
            </a:r>
          </a:p>
          <a:p>
            <a:pPr algn="just"/>
            <a:endParaRPr lang="ca-ES" sz="8000" dirty="0"/>
          </a:p>
          <a:p>
            <a:pPr algn="just"/>
            <a:r>
              <a:rPr lang="ca-ES" sz="8000" b="1" dirty="0">
                <a:solidFill>
                  <a:schemeClr val="accent6">
                    <a:lumMod val="75000"/>
                  </a:schemeClr>
                </a:solidFill>
              </a:rPr>
              <a:t>Com sol·licitar-ho</a:t>
            </a:r>
          </a:p>
          <a:p>
            <a:pPr algn="just"/>
            <a:r>
              <a:rPr lang="ca-ES" sz="8000" dirty="0"/>
              <a:t>A través de la Seu Electrònica de l’Ajuntament de Mollet del Vallès, al tràmit específic. </a:t>
            </a:r>
          </a:p>
          <a:p>
            <a:pPr algn="just"/>
            <a:endParaRPr lang="ca-ES" sz="8000" dirty="0">
              <a:latin typeface="Century Gothic" panose="020B0502020202020204" pitchFamily="34" charset="0"/>
            </a:endParaRPr>
          </a:p>
          <a:p>
            <a:pPr algn="just"/>
            <a:r>
              <a:rPr lang="ca-ES" sz="8000" dirty="0"/>
              <a:t>Aquests ajuts no  requereixen valoració familiar ni social, solament econòmica.</a:t>
            </a:r>
          </a:p>
          <a:p>
            <a:pPr algn="l"/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84287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942722" y="186788"/>
            <a:ext cx="6148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Informació assistència  per a la tramitació i consultes 2026</a:t>
            </a:r>
            <a:endParaRPr lang="ca-ES" sz="3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169775" y="1346677"/>
            <a:ext cx="89979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Tota la informació estarà disponible a la Seu Electrònica de l’Ajuntament, a l’apartat de Tràmits, Ajuts de Serveis Socials. Allà es podran consultar les bases, documentació, </a:t>
            </a:r>
            <a:r>
              <a:rPr lang="ca-ES" sz="1400" dirty="0" err="1">
                <a:latin typeface="Century Gothic" panose="020B0502020202020204" pitchFamily="34" charset="0"/>
              </a:rPr>
              <a:t>etc</a:t>
            </a:r>
            <a:r>
              <a:rPr lang="ca-ES" sz="1400" dirty="0">
                <a:latin typeface="Century Gothic" panose="020B0502020202020204" pitchFamily="34" charset="0"/>
              </a:rPr>
              <a:t> i accedir a la presentació telemàtica de les sol·licituds.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S’activarà un servei de suport a través del  telèfon únic d’atenció per totes les consultes d’ajuts d’estiu 2026 i ajuts escolars pel curs 26-27. El telèfon és </a:t>
            </a:r>
            <a:r>
              <a:rPr lang="ca-ES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609 21 67 02</a:t>
            </a:r>
          </a:p>
          <a:p>
            <a:pPr lvl="1" algn="just">
              <a:buClr>
                <a:srgbClr val="FF0000"/>
              </a:buClr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Aquest servei serà informatiu per qualsevol consulta sobre els ajuts d’estiu i ajuts escolars, tant per la ciutadania, com per les escoles, entitats, etc. 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L’horari d’atenció d’aquest servei serà continuat durant els terminis dels ajuts serà de 9 a 14 i de 15 a 17 hores de dilluns a dijous i de 9 a 14 hores els divendres. Posteriorment l'horari d’atenció serà de 9 a 14 hores fins a finals  d’octubre 2026.</a:t>
            </a:r>
          </a:p>
          <a:p>
            <a:pPr lvl="1" algn="just">
              <a:buClr>
                <a:srgbClr val="FF0000"/>
              </a:buClr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Aquest servei també farà l’acompanyament als usuaris per a fer el tràmit telemàtic a través de la seu Electrònica de l’Ajuntament, així com fer el </a:t>
            </a:r>
            <a:r>
              <a:rPr lang="ca-ES" sz="1400" dirty="0" err="1">
                <a:latin typeface="Century Gothic" panose="020B0502020202020204" pitchFamily="34" charset="0"/>
              </a:rPr>
              <a:t>IdCat</a:t>
            </a:r>
            <a:r>
              <a:rPr lang="ca-ES" sz="1400" dirty="0">
                <a:latin typeface="Century Gothic" panose="020B0502020202020204" pitchFamily="34" charset="0"/>
              </a:rPr>
              <a:t> per poder signar la sol·licitud.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En els casos en que no s'aconsegueixi fer el tràmit telemàtic tot i l’acompanyament, a través d’aquest servei també se’ls gestionarà una cita prèvia amb l’OAC de l’Ajuntament per fer la sol·licitud presencialment.</a:t>
            </a:r>
          </a:p>
        </p:txBody>
      </p:sp>
    </p:spTree>
    <p:extLst>
      <p:ext uri="{BB962C8B-B14F-4D97-AF65-F5344CB8AC3E}">
        <p14:creationId xmlns:p14="http://schemas.microsoft.com/office/powerpoint/2010/main" val="3717754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52495" y="670332"/>
            <a:ext cx="7387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ANNEX 1: Requisits econòmics comuns   per als  ajuts de menjador, llibres i activitats extraescolars curs 26-27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78286" y="2152867"/>
            <a:ext cx="7877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2000" dirty="0">
                <a:latin typeface="Century Gothic" panose="020B0502020202020204" pitchFamily="34" charset="0"/>
              </a:rPr>
              <a:t>NO SUPERAR els llindars de renda familiar establerts a les bases de la convocatòria: (dades fiscals 2025)</a:t>
            </a:r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553240"/>
              </p:ext>
            </p:extLst>
          </p:nvPr>
        </p:nvGraphicFramePr>
        <p:xfrm>
          <a:off x="610211" y="5387120"/>
          <a:ext cx="7590448" cy="4464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90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457">
                <a:tc>
                  <a:txBody>
                    <a:bodyPr/>
                    <a:lstStyle/>
                    <a:p>
                      <a:pPr marL="127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*Per a alumnes amb una discapacitat acreditada igual o superior al 33% no superar el llindar de renda de 2,5 vegades corresponent per a l’obtenció de l’ajut del 70%.</a:t>
                      </a:r>
                      <a:endParaRPr lang="ca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790234"/>
              </p:ext>
            </p:extLst>
          </p:nvPr>
        </p:nvGraphicFramePr>
        <p:xfrm>
          <a:off x="610211" y="3055737"/>
          <a:ext cx="7590449" cy="2136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2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7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477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u="none" strike="noStrike" dirty="0">
                          <a:effectLst/>
                        </a:rPr>
                        <a:t>LLINDAR DE RENTA FAMILIAR*</a:t>
                      </a:r>
                      <a:endParaRPr lang="ca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FAMÍLIA AMB UN SOL ADULT AMB INGRESSOS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FAMÍLIA AMB DOS ADULTS AMB INGRESSOS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FAMÍLIA AMB TRES ADULTS AMB INGRESSOS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30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dirty="0">
                          <a:effectLst/>
                        </a:rPr>
                        <a:t>UN FILL</a:t>
                      </a: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18.019,95 €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24.950,65 €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31.881,35 €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0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dirty="0">
                          <a:effectLst/>
                        </a:rPr>
                        <a:t>DOS FILLS</a:t>
                      </a: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22.178,40 €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29.109,10 €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36.039,80 €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30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dirty="0">
                          <a:effectLst/>
                        </a:rPr>
                        <a:t>TRES FILLS</a:t>
                      </a: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26.336,85 €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33.267,55 €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40.198,25 €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30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dirty="0">
                          <a:effectLst/>
                        </a:rPr>
                        <a:t>QUATRE FILLLS</a:t>
                      </a: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30.495,30 €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37.426,00 €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44.356,70 €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306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u="none" strike="noStrike" dirty="0">
                          <a:effectLst/>
                        </a:rPr>
                        <a:t>CINC FILLS</a:t>
                      </a: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34.653,75 €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41.584,45 €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48.515,15 €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842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Modalitats </a:t>
            </a:r>
            <a:r>
              <a:rPr lang="ca-ES" sz="3600" b="1" dirty="0">
                <a:solidFill>
                  <a:srgbClr val="FF0000"/>
                </a:solidFill>
                <a:latin typeface="Century Gothic" panose="020B0502020202020204" pitchFamily="34" charset="0"/>
                <a:ea typeface="+mn-ea"/>
                <a:cs typeface="+mn-cs"/>
              </a:rPr>
              <a:t>dels</a:t>
            </a:r>
            <a:r>
              <a:rPr lang="ca-ES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Ajuts</a:t>
            </a:r>
            <a:endParaRPr lang="ca-ES" sz="36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628650" y="1865121"/>
            <a:ext cx="8327344" cy="3430039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ca-ES" dirty="0"/>
              <a:t>Ajuts per activitats d’estiu 2026.</a:t>
            </a:r>
          </a:p>
          <a:p>
            <a:pPr marL="514350" indent="-514350" algn="just">
              <a:buAutoNum type="arabicPeriod"/>
            </a:pPr>
            <a:endParaRPr lang="ca-ES" dirty="0"/>
          </a:p>
          <a:p>
            <a:pPr marL="514350" indent="-514350" algn="just">
              <a:buAutoNum type="arabicPeriod" startAt="2"/>
            </a:pPr>
            <a:r>
              <a:rPr lang="ca-ES" dirty="0"/>
              <a:t>Ajuts per activitats extraescolars curs 26-27</a:t>
            </a:r>
          </a:p>
          <a:p>
            <a:pPr marL="514350" indent="-514350" algn="just">
              <a:buAutoNum type="arabicPeriod" startAt="2"/>
            </a:pPr>
            <a:endParaRPr lang="ca-ES" dirty="0"/>
          </a:p>
          <a:p>
            <a:pPr marL="514350" indent="-514350" algn="just">
              <a:buAutoNum type="arabicPeriod" startAt="3"/>
            </a:pPr>
            <a:r>
              <a:rPr lang="ca-ES" dirty="0"/>
              <a:t>Ajuts de menjador del Consell Comarcal Vallès Oriental i complement Ajuntament curs 26-27</a:t>
            </a:r>
          </a:p>
          <a:p>
            <a:pPr marL="514350" indent="-514350" algn="just">
              <a:buAutoNum type="arabicPeriod" startAt="3"/>
            </a:pPr>
            <a:endParaRPr lang="ca-ES" dirty="0"/>
          </a:p>
          <a:p>
            <a:pPr marL="514350" indent="-514350" algn="just">
              <a:buFont typeface="Arial" panose="020B0604020202020204" pitchFamily="34" charset="0"/>
              <a:buAutoNum type="arabicPeriod" startAt="3"/>
            </a:pPr>
            <a:r>
              <a:rPr lang="ca-ES" dirty="0"/>
              <a:t>Ajuts </a:t>
            </a:r>
            <a:r>
              <a:rPr lang="es-ES" dirty="0"/>
              <a:t>per </a:t>
            </a:r>
            <a:r>
              <a:rPr lang="es-ES" dirty="0" err="1"/>
              <a:t>adquisició</a:t>
            </a:r>
            <a:r>
              <a:rPr lang="es-ES" dirty="0"/>
              <a:t> de libres, material escolar i/o </a:t>
            </a:r>
            <a:r>
              <a:rPr lang="es-ES" dirty="0" err="1"/>
              <a:t>activitats</a:t>
            </a:r>
            <a:r>
              <a:rPr lang="es-ES" dirty="0"/>
              <a:t> reglades </a:t>
            </a:r>
            <a:r>
              <a:rPr lang="ca-ES" dirty="0"/>
              <a:t>curs 26-27</a:t>
            </a:r>
          </a:p>
          <a:p>
            <a:pPr marL="514350" indent="-514350" algn="just">
              <a:buAutoNum type="arabicPeriod" startAt="3"/>
            </a:pPr>
            <a:endParaRPr lang="ca-ES" dirty="0"/>
          </a:p>
          <a:p>
            <a:pPr marL="514350" indent="-514350" algn="just">
              <a:buAutoNum type="arabicPeriod"/>
            </a:pPr>
            <a:endParaRPr lang="ca-ES" dirty="0"/>
          </a:p>
          <a:p>
            <a:pPr marL="514350" indent="-514350" algn="just">
              <a:buAutoNum type="arabicPeriod"/>
            </a:pPr>
            <a:endParaRPr lang="ca-ES" dirty="0"/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6312" y="70752"/>
            <a:ext cx="2127688" cy="957155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0" y="5957942"/>
            <a:ext cx="9132600" cy="97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75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552585" y="260371"/>
            <a:ext cx="6236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1.1. Ajuts per activitats d’estiu 2026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0" y="1297795"/>
            <a:ext cx="85746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2400" dirty="0">
                <a:latin typeface="Century Gothic" panose="020B0502020202020204" pitchFamily="34" charset="0"/>
              </a:rPr>
              <a:t>Ajuts per a Casals d’estiu o altres activitats a realitzar durant l’estiu de 2026 organitzades per entitats públiques o privades de Mollet del Vallès</a:t>
            </a:r>
          </a:p>
          <a:p>
            <a:pPr lvl="1">
              <a:buClr>
                <a:srgbClr val="FF0000"/>
              </a:buClr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FUNCIONAMENT GENERAL DE LES ACTIVITATS EXTRAESCOLARS CURS 2019-2020 | AMPA  Col·legi Mare de Déu del Carme El Prat de Llobreg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38" y="3953690"/>
            <a:ext cx="2116790" cy="112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1593835" y="2751454"/>
            <a:ext cx="69808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Destinats a infants de 3 a 16 anys que acompleixin tots els requisits establerts a les bases de la convocatòria.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L’import màxim d’ajut per activitat/infant serà de 150€ mensuals o 75€ quinzenals. Els màxims per unitat familiar seran de 300€ mensuals o 150€ quinzenals.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L’ajut es paga directament a la família </a:t>
            </a:r>
          </a:p>
          <a:p>
            <a:pPr lvl="1" algn="just">
              <a:buClr>
                <a:srgbClr val="FF0000"/>
              </a:buClr>
            </a:pPr>
            <a:endParaRPr lang="ca-E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0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09908" cy="1325563"/>
          </a:xfrm>
        </p:spPr>
        <p:txBody>
          <a:bodyPr>
            <a:normAutofit fontScale="90000"/>
          </a:bodyPr>
          <a:lstStyle/>
          <a:p>
            <a:br>
              <a:rPr lang="ca-ES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ca-ES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1.2. Requisits econòmics Ajuts Activitats estiu 2026</a:t>
            </a:r>
            <a:br>
              <a:rPr lang="ca-ES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623271" y="1579132"/>
            <a:ext cx="7886700" cy="3583863"/>
          </a:xfrm>
        </p:spPr>
        <p:txBody>
          <a:bodyPr/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2400" dirty="0">
                <a:latin typeface="Century Gothic" panose="020B0502020202020204" pitchFamily="34" charset="0"/>
              </a:rPr>
              <a:t> </a:t>
            </a:r>
            <a:r>
              <a:rPr lang="ca-ES" sz="1800" dirty="0">
                <a:latin typeface="Century Gothic" panose="020B0502020202020204" pitchFamily="34" charset="0"/>
              </a:rPr>
              <a:t>Els llindars econòmics establerts per a valorar els ajuts d’estiu 2026 faran referència als del curs 2025-26 (dades fiscals 2024). </a:t>
            </a:r>
          </a:p>
        </p:txBody>
      </p:sp>
      <p:graphicFrame>
        <p:nvGraphicFramePr>
          <p:cNvPr id="5" name="Tau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527391"/>
              </p:ext>
            </p:extLst>
          </p:nvPr>
        </p:nvGraphicFramePr>
        <p:xfrm>
          <a:off x="940279" y="2492076"/>
          <a:ext cx="7349707" cy="2646607"/>
        </p:xfrm>
        <a:graphic>
          <a:graphicData uri="http://schemas.openxmlformats.org/drawingml/2006/table">
            <a:tbl>
              <a:tblPr/>
              <a:tblGrid>
                <a:gridCol w="2608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6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517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LLINDAR DE RENTA FAMILIAR GENERAL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FAMÍLIA AMB UN SOL ADULT AMB INGRESSOS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FAMÍLIA AMB DOS ADULTS AMB INGRESSOS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FAMÍLIA AMB TRES ADULTS AMB INGRESSOS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50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UN FILL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17.304,60 €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23.960,30 €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30.616,00 €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50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DOS FILLS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21.298,00 €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27.953,70 €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34.609,40 €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50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TRES FILLS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25.291,40 €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31.947,10 €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38.602,80 €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42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QUATRE FILLLS</a:t>
                      </a:r>
                      <a:endParaRPr lang="ca-ES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29.284,80 €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35.940,50 €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42.596,20 €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50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CINC FILLS</a:t>
                      </a:r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33.278,20 €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39.933,90 €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46.589,60 €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u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547482"/>
              </p:ext>
            </p:extLst>
          </p:nvPr>
        </p:nvGraphicFramePr>
        <p:xfrm>
          <a:off x="623271" y="5335406"/>
          <a:ext cx="7886700" cy="4464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8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457">
                <a:tc>
                  <a:txBody>
                    <a:bodyPr/>
                    <a:lstStyle/>
                    <a:p>
                      <a:pPr marL="127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*Per a alumnes amb una discapacitat acreditada igual o superior al 33% no superar el llindar de renda de 2,5 vegades</a:t>
                      </a:r>
                      <a:r>
                        <a:rPr lang="ca-ES" sz="1400" baseline="0" dirty="0">
                          <a:effectLst/>
                        </a:rPr>
                        <a:t> corresponent a cada tram.</a:t>
                      </a:r>
                      <a:endParaRPr lang="ca-E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Imatge 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3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1.3. Sol· licituds Activitats estiu 2026</a:t>
            </a:r>
            <a:endParaRPr lang="ca-ES" sz="32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658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solidFill>
                  <a:schemeClr val="accent6">
                    <a:lumMod val="75000"/>
                  </a:schemeClr>
                </a:solidFill>
              </a:rPr>
              <a:t>Termini convocatòria</a:t>
            </a:r>
          </a:p>
          <a:p>
            <a:pPr marL="0" indent="0">
              <a:buNone/>
            </a:pPr>
            <a:r>
              <a:rPr lang="ca-ES" dirty="0"/>
              <a:t>Del 29 de maig al 8 de juny de 2026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sz="3200" b="1" dirty="0">
                <a:solidFill>
                  <a:schemeClr val="accent6">
                    <a:lumMod val="75000"/>
                  </a:schemeClr>
                </a:solidFill>
              </a:rPr>
              <a:t>Com sol·licitar-ho</a:t>
            </a:r>
          </a:p>
          <a:p>
            <a:pPr marL="0" indent="0">
              <a:buNone/>
            </a:pPr>
            <a:r>
              <a:rPr lang="ca-ES" dirty="0"/>
              <a:t>A través de la Seu Electrònica de l’Ajuntament de Mollet del Vallès, al tràmit específic. 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sz="2000" i="1" dirty="0">
                <a:solidFill>
                  <a:srgbClr val="FF0000"/>
                </a:solidFill>
              </a:rPr>
              <a:t>Aquests ajuts no requereixen informe social. Només es tenen en compte dades econòmiques i familiars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4" name="Imatg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964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59E9E-673F-69D8-B7C5-8A04AC199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>
            <a:extLst>
              <a:ext uri="{FF2B5EF4-FFF2-40B4-BE49-F238E27FC236}">
                <a16:creationId xmlns:a16="http://schemas.microsoft.com/office/drawing/2014/main" id="{0FB414D5-7BC8-486B-4836-E98D0AE94CE6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>
            <a:extLst>
              <a:ext uri="{FF2B5EF4-FFF2-40B4-BE49-F238E27FC236}">
                <a16:creationId xmlns:a16="http://schemas.microsoft.com/office/drawing/2014/main" id="{4B54C6E0-8D92-132F-3AC2-F716D0CDD8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B5C50A-474F-8404-08CE-0609C7971B6C}"/>
              </a:ext>
            </a:extLst>
          </p:cNvPr>
          <p:cNvSpPr txBox="1"/>
          <p:nvPr/>
        </p:nvSpPr>
        <p:spPr>
          <a:xfrm>
            <a:off x="552585" y="260371"/>
            <a:ext cx="6236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2.1. Ajuts per activitats extraescolars curs 26-27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84D233E-CD13-3580-C1F1-8D1F3940433C}"/>
              </a:ext>
            </a:extLst>
          </p:cNvPr>
          <p:cNvSpPr txBox="1"/>
          <p:nvPr/>
        </p:nvSpPr>
        <p:spPr>
          <a:xfrm>
            <a:off x="0" y="1749694"/>
            <a:ext cx="85746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2400" dirty="0">
                <a:latin typeface="Century Gothic" panose="020B0502020202020204" pitchFamily="34" charset="0"/>
              </a:rPr>
              <a:t>Ajuts per a activitats extraescolars a realitzar durant el curs 26-27 organitzades per entitats públiques o privades de Mollet del Vallès</a:t>
            </a:r>
          </a:p>
          <a:p>
            <a:pPr lvl="1">
              <a:buClr>
                <a:srgbClr val="FF0000"/>
              </a:buClr>
            </a:pPr>
            <a:endParaRPr lang="ca-ES" sz="24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FUNCIONAMENT GENERAL DE LES ACTIVITATS EXTRAESCOLARS CURS 2019-2020 | AMPA  Col·legi Mare de Déu del Carme El Prat de Llobregat">
            <a:extLst>
              <a:ext uri="{FF2B5EF4-FFF2-40B4-BE49-F238E27FC236}">
                <a16:creationId xmlns:a16="http://schemas.microsoft.com/office/drawing/2014/main" id="{CE1490F9-EC18-809A-13EB-DA6EFDBB8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38" y="3953690"/>
            <a:ext cx="2116790" cy="112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8857129-76C6-BD9B-4CBD-26278B4AB82E}"/>
              </a:ext>
            </a:extLst>
          </p:cNvPr>
          <p:cNvSpPr txBox="1"/>
          <p:nvPr/>
        </p:nvSpPr>
        <p:spPr>
          <a:xfrm>
            <a:off x="1726760" y="3102060"/>
            <a:ext cx="69808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Destinats a infants de que compleixin 3 anys durant l’any natural que es fa la sol·licitud i no tenir més de 16 anys complerts i que acompleixin tots els requisits establerts a les bases de la convocatòria.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L’import màxim d’ajut per infant serà de 250 €. Els màxims per unitat familiar seran de 500 €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dirty="0">
                <a:latin typeface="Century Gothic" panose="020B0502020202020204" pitchFamily="34" charset="0"/>
              </a:rPr>
              <a:t>L’ajut es paga directament a la família un cop justificat.</a:t>
            </a:r>
          </a:p>
        </p:txBody>
      </p:sp>
    </p:spTree>
    <p:extLst>
      <p:ext uri="{BB962C8B-B14F-4D97-AF65-F5344CB8AC3E}">
        <p14:creationId xmlns:p14="http://schemas.microsoft.com/office/powerpoint/2010/main" val="1495219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946" y="72280"/>
            <a:ext cx="1922318" cy="863777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03699" y="395788"/>
            <a:ext cx="68452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2. 2. Sol· licituds Ajuts Activitats Extraescolars curs 26-27</a:t>
            </a:r>
          </a:p>
        </p:txBody>
      </p:sp>
      <p:sp>
        <p:nvSpPr>
          <p:cNvPr id="10" name="AutoShape 6" descr="Escuela animada fotos de stock, imágenes de Escuela animada sin royalties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5" name="Contenidor de contingut 2">
            <a:extLst>
              <a:ext uri="{FF2B5EF4-FFF2-40B4-BE49-F238E27FC236}">
                <a16:creationId xmlns:a16="http://schemas.microsoft.com/office/drawing/2014/main" id="{FADA48AA-0382-AAAF-4FA1-42C8807F78D2}"/>
              </a:ext>
            </a:extLst>
          </p:cNvPr>
          <p:cNvSpPr txBox="1">
            <a:spLocks/>
          </p:cNvSpPr>
          <p:nvPr/>
        </p:nvSpPr>
        <p:spPr>
          <a:xfrm>
            <a:off x="460375" y="2009955"/>
            <a:ext cx="7581900" cy="38119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a-ES" sz="3200" b="1" dirty="0">
                <a:solidFill>
                  <a:schemeClr val="accent6">
                    <a:lumMod val="75000"/>
                  </a:schemeClr>
                </a:solidFill>
              </a:rPr>
              <a:t>Termini convocatòria</a:t>
            </a:r>
            <a:endParaRPr lang="ca-ES" dirty="0">
              <a:highlight>
                <a:srgbClr val="FFFF00"/>
              </a:highlight>
            </a:endParaRPr>
          </a:p>
          <a:p>
            <a:pPr algn="l"/>
            <a:r>
              <a:rPr lang="es-ES" dirty="0"/>
              <a:t>Del 29 de </a:t>
            </a:r>
            <a:r>
              <a:rPr lang="es-ES" dirty="0" err="1"/>
              <a:t>maig</a:t>
            </a:r>
            <a:r>
              <a:rPr lang="es-ES" dirty="0"/>
              <a:t> al 8 de </a:t>
            </a:r>
            <a:r>
              <a:rPr lang="es-ES" dirty="0" err="1"/>
              <a:t>juny</a:t>
            </a:r>
            <a:r>
              <a:rPr lang="es-ES" dirty="0"/>
              <a:t> de 2026</a:t>
            </a:r>
          </a:p>
          <a:p>
            <a:pPr algn="l"/>
            <a:endParaRPr lang="ca-ES" dirty="0"/>
          </a:p>
          <a:p>
            <a:pPr algn="l"/>
            <a:r>
              <a:rPr lang="ca-ES" sz="3200" b="1" dirty="0">
                <a:solidFill>
                  <a:schemeClr val="accent6">
                    <a:lumMod val="75000"/>
                  </a:schemeClr>
                </a:solidFill>
              </a:rPr>
              <a:t>Com sol·licitar-ho</a:t>
            </a:r>
          </a:p>
          <a:p>
            <a:pPr algn="l"/>
            <a:r>
              <a:rPr lang="ca-ES" dirty="0"/>
              <a:t>A través de la Seu Electrònica de l’Ajuntament de Mollet del Vallès, al tràmit específic. </a:t>
            </a:r>
          </a:p>
          <a:p>
            <a:pPr algn="l"/>
            <a:endParaRPr lang="ca-ES" dirty="0"/>
          </a:p>
          <a:p>
            <a:pPr algn="l"/>
            <a:r>
              <a:rPr lang="ca-ES" sz="2000" i="1" dirty="0">
                <a:solidFill>
                  <a:srgbClr val="FF0000"/>
                </a:solidFill>
              </a:rPr>
              <a:t>Aquests ajuts no requereixen informe social. Només es tenen en compte dades econòmiques i familiars</a:t>
            </a:r>
          </a:p>
          <a:p>
            <a:pPr algn="l"/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164132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E516D-798D-4882-9364-B9FACD79C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>
            <a:extLst>
              <a:ext uri="{FF2B5EF4-FFF2-40B4-BE49-F238E27FC236}">
                <a16:creationId xmlns:a16="http://schemas.microsoft.com/office/drawing/2014/main" id="{BD6BF81B-C4DD-7198-1F88-9A6E5E0BBCB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>
            <a:extLst>
              <a:ext uri="{FF2B5EF4-FFF2-40B4-BE49-F238E27FC236}">
                <a16:creationId xmlns:a16="http://schemas.microsoft.com/office/drawing/2014/main" id="{61FDA0AB-882B-5177-92D9-C4130A9F0F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946" y="72280"/>
            <a:ext cx="1922318" cy="86377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4DD4E30-875D-5DFA-745F-AE1FF9A4BCE3}"/>
              </a:ext>
            </a:extLst>
          </p:cNvPr>
          <p:cNvSpPr txBox="1"/>
          <p:nvPr/>
        </p:nvSpPr>
        <p:spPr>
          <a:xfrm>
            <a:off x="307975" y="1856409"/>
            <a:ext cx="4829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Termini convocatòria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8EF6E5A-66B8-CAEE-7FAA-5149A19AE340}"/>
              </a:ext>
            </a:extLst>
          </p:cNvPr>
          <p:cNvSpPr txBox="1"/>
          <p:nvPr/>
        </p:nvSpPr>
        <p:spPr>
          <a:xfrm>
            <a:off x="307975" y="2530352"/>
            <a:ext cx="5642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</a:pPr>
            <a:r>
              <a:rPr lang="ca-ES" sz="2400" dirty="0">
                <a:latin typeface="Century Gothic" panose="020B0502020202020204" pitchFamily="34" charset="0"/>
              </a:rPr>
              <a:t>Del 8 al 20 de juny de 2026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B19AEB3-EEE4-7115-2311-FFB7E4BD5811}"/>
              </a:ext>
            </a:extLst>
          </p:cNvPr>
          <p:cNvSpPr txBox="1"/>
          <p:nvPr/>
        </p:nvSpPr>
        <p:spPr>
          <a:xfrm>
            <a:off x="307975" y="3122520"/>
            <a:ext cx="4552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Com sol· licitar-ho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8AD8D0-3023-2893-6F9B-3C04889F187A}"/>
              </a:ext>
            </a:extLst>
          </p:cNvPr>
          <p:cNvSpPr txBox="1"/>
          <p:nvPr/>
        </p:nvSpPr>
        <p:spPr>
          <a:xfrm>
            <a:off x="77639" y="3619057"/>
            <a:ext cx="60816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Tx/>
              <a:buChar char="-"/>
            </a:pPr>
            <a:endParaRPr lang="ca-ES" sz="16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Tx/>
              <a:buChar char="-"/>
            </a:pPr>
            <a:r>
              <a:rPr lang="ca-ES" sz="1600" dirty="0">
                <a:latin typeface="Century Gothic" panose="020B0502020202020204" pitchFamily="34" charset="0"/>
              </a:rPr>
              <a:t>Els infants que actualment </a:t>
            </a:r>
            <a:r>
              <a:rPr lang="ca-ES" dirty="0">
                <a:latin typeface="Century Gothic" panose="020B0502020202020204" pitchFamily="34" charset="0"/>
              </a:rPr>
              <a:t>tenen</a:t>
            </a:r>
            <a:r>
              <a:rPr lang="ca-ES" sz="1600" dirty="0">
                <a:latin typeface="Century Gothic" panose="020B0502020202020204" pitchFamily="34" charset="0"/>
              </a:rPr>
              <a:t> atorgat l’ajut, a través de la revisió del formulari de renovació que li facilitaran des de les escoles.</a:t>
            </a:r>
          </a:p>
          <a:p>
            <a:pPr marL="914400" lvl="1" indent="-457200" algn="just">
              <a:buClr>
                <a:srgbClr val="FF0000"/>
              </a:buClr>
              <a:buFontTx/>
              <a:buChar char="-"/>
            </a:pPr>
            <a:endParaRPr lang="ca-ES" sz="16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Tx/>
              <a:buChar char="-"/>
            </a:pPr>
            <a:r>
              <a:rPr lang="ca-ES" sz="1600" dirty="0">
                <a:latin typeface="Century Gothic" panose="020B0502020202020204" pitchFamily="34" charset="0"/>
              </a:rPr>
              <a:t>Les noves sol·licituds, a través del tràmit telemàtic de la pàgina web de l’Ajuntament, aportant tota la documentació obligatòria i opcional requerida.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7A0CFE1-63B8-4413-D0D6-2AA5FC3051CB}"/>
              </a:ext>
            </a:extLst>
          </p:cNvPr>
          <p:cNvSpPr txBox="1"/>
          <p:nvPr/>
        </p:nvSpPr>
        <p:spPr>
          <a:xfrm>
            <a:off x="307975" y="188228"/>
            <a:ext cx="68452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 1. Sol· licituds Ajuts Menjador escolar curs 26-27 del Consell Comarcal del Vallès Oriental</a:t>
            </a:r>
          </a:p>
        </p:txBody>
      </p:sp>
      <p:pic>
        <p:nvPicPr>
          <p:cNvPr id="2" name="Picture 2" descr="https://web.gencat.cat/web/resources/fwkResponsive/fpca_tramit/img/components-imatge-color-33.jpg">
            <a:extLst>
              <a:ext uri="{FF2B5EF4-FFF2-40B4-BE49-F238E27FC236}">
                <a16:creationId xmlns:a16="http://schemas.microsoft.com/office/drawing/2014/main" id="{50D64EE1-DD44-83EF-BA00-2AB4D5D94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298" y="4436918"/>
            <a:ext cx="2348712" cy="111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6" descr="Escuela animada fotos de stock, imágenes de Escuela animada sin royalties |  Depositphotos">
            <a:extLst>
              <a:ext uri="{FF2B5EF4-FFF2-40B4-BE49-F238E27FC236}">
                <a16:creationId xmlns:a16="http://schemas.microsoft.com/office/drawing/2014/main" id="{AA379953-DA59-4863-33C6-A60C1C58DD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94EFCA6F-D648-4C24-4FE1-B082F3F67E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1355" y="2719997"/>
            <a:ext cx="1922318" cy="144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74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t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919" r="27265" b="-5263"/>
          <a:stretch/>
        </p:blipFill>
        <p:spPr>
          <a:xfrm>
            <a:off x="0" y="5964382"/>
            <a:ext cx="9133242" cy="973567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814" y="72280"/>
            <a:ext cx="2125450" cy="955053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526211" y="426544"/>
            <a:ext cx="6573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3.2. Renovació de Sol· licituds d’Ajuts de menjador CCVO curs 26-27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65826" y="1996204"/>
            <a:ext cx="801872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noProof="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noProof="0" dirty="0">
                <a:latin typeface="Century Gothic" panose="020B0502020202020204" pitchFamily="34" charset="0"/>
              </a:rPr>
              <a:t>Es consideren RENOVACIONS, </a:t>
            </a:r>
            <a:r>
              <a:rPr lang="ca-ES" sz="1400" u="sng" noProof="0" dirty="0">
                <a:latin typeface="Century Gothic" panose="020B0502020202020204" pitchFamily="34" charset="0"/>
              </a:rPr>
              <a:t>ÚNICAMENT</a:t>
            </a:r>
            <a:r>
              <a:rPr lang="ca-ES" sz="1400" noProof="0" dirty="0">
                <a:latin typeface="Century Gothic" panose="020B0502020202020204" pitchFamily="34" charset="0"/>
              </a:rPr>
              <a:t> les sol·licituds d’Ajuts de Menjador dels infants que en el curs actual tenen atorgat AJUT DE MENJADOR. </a:t>
            </a:r>
          </a:p>
          <a:p>
            <a:pPr lvl="1" algn="just">
              <a:buClr>
                <a:srgbClr val="FF0000"/>
              </a:buClr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Els formularis emplenats de tots aquests infants s’enviaran a cada escola el dia </a:t>
            </a:r>
            <a:r>
              <a:rPr lang="ca-ES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25 de maig </a:t>
            </a:r>
            <a:r>
              <a:rPr lang="ca-ES" sz="1400" dirty="0">
                <a:latin typeface="Century Gothic" panose="020B0502020202020204" pitchFamily="34" charset="0"/>
              </a:rPr>
              <a:t>en paper, juntament amb una nota per a </a:t>
            </a:r>
            <a:r>
              <a:rPr lang="ca-ES" sz="1400" b="1" dirty="0">
                <a:latin typeface="Century Gothic" panose="020B0502020202020204" pitchFamily="34" charset="0"/>
              </a:rPr>
              <a:t>les famílies, indicant que els han de retornar a l’escola com a màxim el </a:t>
            </a:r>
            <a:r>
              <a:rPr lang="ca-ES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 de juny</a:t>
            </a:r>
            <a:r>
              <a:rPr lang="ca-ES" sz="1400" dirty="0">
                <a:latin typeface="Century Gothic" panose="020B0502020202020204" pitchFamily="34" charset="0"/>
              </a:rPr>
              <a:t>.</a:t>
            </a:r>
          </a:p>
          <a:p>
            <a:pPr lvl="1" algn="just">
              <a:buClr>
                <a:srgbClr val="FF0000"/>
              </a:buClr>
            </a:pPr>
            <a:r>
              <a:rPr lang="ca-ES" sz="1400" dirty="0">
                <a:latin typeface="Century Gothic" panose="020B0502020202020204" pitchFamily="34" charset="0"/>
              </a:rPr>
              <a:t>	Si cal fer alguna modificació HO HAURAN D’ANOTAR a l’apartat</a:t>
            </a:r>
          </a:p>
          <a:p>
            <a:pPr lvl="1" algn="just">
              <a:buClr>
                <a:srgbClr val="FF0000"/>
              </a:buClr>
            </a:pPr>
            <a:r>
              <a:rPr lang="ca-ES" sz="1400" dirty="0">
                <a:latin typeface="Century Gothic" panose="020B0502020202020204" pitchFamily="34" charset="0"/>
              </a:rPr>
              <a:t>	d’OBSERVACIONS.</a:t>
            </a: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S’adjuntaran formularis buits pels alumnes que el proper curs tinguin germans/es que comencin I3. </a:t>
            </a:r>
            <a:r>
              <a:rPr lang="ca-ES" sz="1400" b="1" dirty="0">
                <a:latin typeface="Century Gothic" panose="020B0502020202020204" pitchFamily="34" charset="0"/>
              </a:rPr>
              <a:t>Les escoles poden retornar els formularis de RENOVACIÓ i els possibles formularis d’alumnes nous de I3 a l’Ajuntament fins el </a:t>
            </a:r>
            <a:r>
              <a:rPr lang="ca-ES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 de juny. </a:t>
            </a:r>
          </a:p>
          <a:p>
            <a:pPr lvl="1" algn="just">
              <a:buClr>
                <a:srgbClr val="FF0000"/>
              </a:buClr>
            </a:pPr>
            <a:endParaRPr lang="ca-ES" sz="1400" dirty="0">
              <a:latin typeface="Century Gothic" panose="020B0502020202020204" pitchFamily="34" charset="0"/>
            </a:endParaRPr>
          </a:p>
          <a:p>
            <a:pPr marL="914400" lvl="1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ca-ES" sz="1400" dirty="0">
                <a:latin typeface="Century Gothic" panose="020B0502020202020204" pitchFamily="34" charset="0"/>
              </a:rPr>
              <a:t>Un cop les escoles hagin retornat els formularis a l’Ajuntament, les famílies que no l’haguessin retornat encara, hauran de fer una sol·licitud nova. A partir del </a:t>
            </a:r>
            <a:r>
              <a:rPr lang="ca-ES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dia 8 de juny</a:t>
            </a:r>
            <a:r>
              <a:rPr lang="ca-ES" sz="1400" dirty="0"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64658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1428</TotalTime>
  <Words>1492</Words>
  <Application>Microsoft Office PowerPoint</Application>
  <PresentationFormat>Presentación en pantalla (4:3)</PresentationFormat>
  <Paragraphs>166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Wingdings</vt:lpstr>
      <vt:lpstr>Tema de l'Office</vt:lpstr>
      <vt:lpstr>Presentación de PowerPoint</vt:lpstr>
      <vt:lpstr>Modalitats dels Ajuts</vt:lpstr>
      <vt:lpstr>Presentación de PowerPoint</vt:lpstr>
      <vt:lpstr> 1.2. Requisits econòmics Ajuts Activitats estiu 2026 </vt:lpstr>
      <vt:lpstr>1.3. Sol· licituds Activitats estiu 2026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Ajuntament de Mollet del Vallès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Del Pozo González, Patricia</dc:creator>
  <cp:lastModifiedBy>Lopez Gomez, Montserrat</cp:lastModifiedBy>
  <cp:revision>203</cp:revision>
  <cp:lastPrinted>2026-05-07T11:29:28Z</cp:lastPrinted>
  <dcterms:created xsi:type="dcterms:W3CDTF">2018-04-11T10:37:19Z</dcterms:created>
  <dcterms:modified xsi:type="dcterms:W3CDTF">2026-05-28T13:05:13Z</dcterms:modified>
</cp:coreProperties>
</file>