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7" r:id="rId4"/>
    <p:sldId id="271" r:id="rId5"/>
    <p:sldId id="269" r:id="rId6"/>
    <p:sldId id="264" r:id="rId7"/>
    <p:sldId id="272" r:id="rId8"/>
  </p:sldIdLst>
  <p:sldSz cx="12192000" cy="6858000"/>
  <p:notesSz cx="6797675" cy="9928225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4B64"/>
    <a:srgbClr val="009A96"/>
    <a:srgbClr val="82294E"/>
    <a:srgbClr val="CD1719"/>
    <a:srgbClr val="967C29"/>
    <a:srgbClr val="ED6EA7"/>
    <a:srgbClr val="FDC300"/>
    <a:srgbClr val="F39200"/>
    <a:srgbClr val="9B1A81"/>
    <a:srgbClr val="0069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0" d="100"/>
          <a:sy n="60" d="100"/>
        </p:scale>
        <p:origin x="37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ajuntament\Serveis\Comunicacio\JOSEP%20FUSALBA\PLA%20MUNICIPAL%202023-2027\gr&#224;fic%20proposte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ajuntament\Serveis\Comunicacio\JOSEP%20FUSALBA\PLA%20MUNICIPAL%202023-2027\gr&#224;fic%20propostes%202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dLbls>
          <c:dLblPos val="inBase"/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-27"/>
        <c:axId val="352687952"/>
        <c:axId val="352688336"/>
      </c:barChart>
      <c:dateAx>
        <c:axId val="352687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0" i="0" u="none" strike="noStrike" kern="1200" baseline="0">
                <a:solidFill>
                  <a:schemeClr val="tx1"/>
                </a:solidFill>
                <a:latin typeface="Neo Sans Std Light" panose="020B0304030504040204" pitchFamily="34" charset="0"/>
                <a:ea typeface="+mn-ea"/>
                <a:cs typeface="+mn-cs"/>
              </a:defRPr>
            </a:pPr>
            <a:endParaRPr lang="ca-ES"/>
          </a:p>
        </c:txPr>
        <c:crossAx val="352688336"/>
        <c:crosses val="autoZero"/>
        <c:auto val="0"/>
        <c:lblOffset val="100"/>
        <c:baseTimeUnit val="days"/>
      </c:dateAx>
      <c:valAx>
        <c:axId val="35268833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3526879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a-E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ffectLst/>
            </c:spPr>
          </c:dPt>
          <c:dPt>
            <c:idx val="1"/>
            <c:invertIfNegative val="0"/>
            <c:bubble3D val="0"/>
            <c:spPr>
              <a:solidFill>
                <a:srgbClr val="D24B64"/>
              </a:solidFill>
              <a:ln>
                <a:noFill/>
              </a:ln>
              <a:effectLst/>
            </c:spPr>
          </c:dPt>
          <c:dPt>
            <c:idx val="2"/>
            <c:invertIfNegative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  <a:effectLst/>
            </c:spPr>
          </c:dPt>
          <c:dPt>
            <c:idx val="3"/>
            <c:invertIfNegative val="0"/>
            <c:bubble3D val="0"/>
            <c:spPr>
              <a:solidFill>
                <a:schemeClr val="bg1">
                  <a:lumMod val="65000"/>
                </a:schemeClr>
              </a:solidFill>
              <a:ln>
                <a:noFill/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300" b="1" i="0" u="none" strike="noStrike" kern="1200" baseline="0">
                    <a:solidFill>
                      <a:schemeClr val="bg1"/>
                    </a:solidFill>
                    <a:latin typeface="Neo Sans Std Medium" panose="020B0704030504040204" pitchFamily="34" charset="0"/>
                    <a:ea typeface="+mn-ea"/>
                    <a:cs typeface="+mn-cs"/>
                  </a:defRPr>
                </a:pPr>
                <a:endParaRPr lang="ca-E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Full1!$A$1:$D$1</c:f>
              <c:strCache>
                <c:ptCount val="4"/>
                <c:pt idx="0">
                  <c:v>Actuacions noves                                             (47)</c:v>
                </c:pt>
                <c:pt idx="1">
                  <c:v>Actuacions dins del PAM                                             (160)</c:v>
                </c:pt>
                <c:pt idx="2">
                  <c:v>Actuacions desestimades                                             (25)</c:v>
                </c:pt>
                <c:pt idx="3">
                  <c:v>Altres actuacions                                              (13)</c:v>
                </c:pt>
              </c:strCache>
            </c:strRef>
          </c:cat>
          <c:val>
            <c:numRef>
              <c:f>Full1!$A$2:$D$2</c:f>
              <c:numCache>
                <c:formatCode>0.0%</c:formatCode>
                <c:ptCount val="4"/>
                <c:pt idx="0" formatCode="0%">
                  <c:v>0.24</c:v>
                </c:pt>
                <c:pt idx="1">
                  <c:v>0.626</c:v>
                </c:pt>
                <c:pt idx="2">
                  <c:v>7.4999999999999997E-2</c:v>
                </c:pt>
                <c:pt idx="3">
                  <c:v>5.8000000000000003E-2</c:v>
                </c:pt>
              </c:numCache>
            </c:numRef>
          </c:val>
        </c:ser>
        <c:dLbls>
          <c:dLblPos val="inBase"/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-27"/>
        <c:axId val="308195496"/>
        <c:axId val="352762664"/>
      </c:barChart>
      <c:dateAx>
        <c:axId val="308195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0" i="0" u="none" strike="noStrike" kern="1200" baseline="0">
                <a:solidFill>
                  <a:schemeClr val="tx1"/>
                </a:solidFill>
                <a:latin typeface="Neo Sans Std Medium" panose="020B0704030504040204" pitchFamily="34" charset="0"/>
                <a:ea typeface="+mn-ea"/>
                <a:cs typeface="+mn-cs"/>
              </a:defRPr>
            </a:pPr>
            <a:endParaRPr lang="ca-ES"/>
          </a:p>
        </c:txPr>
        <c:crossAx val="352762664"/>
        <c:crosses val="autoZero"/>
        <c:auto val="0"/>
        <c:lblOffset val="100"/>
        <c:baseTimeUnit val="days"/>
      </c:dateAx>
      <c:valAx>
        <c:axId val="352762664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3081954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a-E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ca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E0C1-92CE-4E5A-97CB-F12D8F11F81E}" type="datetimeFigureOut">
              <a:rPr lang="ca-ES" smtClean="0"/>
              <a:t>30/09/2024</a:t>
            </a:fld>
            <a:endParaRPr lang="ca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7A1E0-B603-4B7F-BC8F-081F4937B6F0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087518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E0C1-92CE-4E5A-97CB-F12D8F11F81E}" type="datetimeFigureOut">
              <a:rPr lang="ca-ES" smtClean="0"/>
              <a:t>30/09/2024</a:t>
            </a:fld>
            <a:endParaRPr lang="ca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7A1E0-B603-4B7F-BC8F-081F4937B6F0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189713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E0C1-92CE-4E5A-97CB-F12D8F11F81E}" type="datetimeFigureOut">
              <a:rPr lang="ca-ES" smtClean="0"/>
              <a:t>30/09/2024</a:t>
            </a:fld>
            <a:endParaRPr lang="ca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7A1E0-B603-4B7F-BC8F-081F4937B6F0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090435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E0C1-92CE-4E5A-97CB-F12D8F11F81E}" type="datetimeFigureOut">
              <a:rPr lang="ca-ES" smtClean="0"/>
              <a:t>30/09/2024</a:t>
            </a:fld>
            <a:endParaRPr lang="ca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7A1E0-B603-4B7F-BC8F-081F4937B6F0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479645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E0C1-92CE-4E5A-97CB-F12D8F11F81E}" type="datetimeFigureOut">
              <a:rPr lang="ca-ES" smtClean="0"/>
              <a:t>30/09/2024</a:t>
            </a:fld>
            <a:endParaRPr lang="ca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7A1E0-B603-4B7F-BC8F-081F4937B6F0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505443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E0C1-92CE-4E5A-97CB-F12D8F11F81E}" type="datetimeFigureOut">
              <a:rPr lang="ca-ES" smtClean="0"/>
              <a:t>30/09/2024</a:t>
            </a:fld>
            <a:endParaRPr lang="ca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7A1E0-B603-4B7F-BC8F-081F4937B6F0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505905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E0C1-92CE-4E5A-97CB-F12D8F11F81E}" type="datetimeFigureOut">
              <a:rPr lang="ca-ES" smtClean="0"/>
              <a:t>30/09/2024</a:t>
            </a:fld>
            <a:endParaRPr lang="ca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7A1E0-B603-4B7F-BC8F-081F4937B6F0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67599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E0C1-92CE-4E5A-97CB-F12D8F11F81E}" type="datetimeFigureOut">
              <a:rPr lang="ca-ES" smtClean="0"/>
              <a:t>30/09/2024</a:t>
            </a:fld>
            <a:endParaRPr lang="ca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7A1E0-B603-4B7F-BC8F-081F4937B6F0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706262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E0C1-92CE-4E5A-97CB-F12D8F11F81E}" type="datetimeFigureOut">
              <a:rPr lang="ca-ES" smtClean="0"/>
              <a:t>30/09/2024</a:t>
            </a:fld>
            <a:endParaRPr lang="ca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7A1E0-B603-4B7F-BC8F-081F4937B6F0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687266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E0C1-92CE-4E5A-97CB-F12D8F11F81E}" type="datetimeFigureOut">
              <a:rPr lang="ca-ES" smtClean="0"/>
              <a:t>30/09/2024</a:t>
            </a:fld>
            <a:endParaRPr lang="ca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7A1E0-B603-4B7F-BC8F-081F4937B6F0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575703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a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E0C1-92CE-4E5A-97CB-F12D8F11F81E}" type="datetimeFigureOut">
              <a:rPr lang="ca-ES" smtClean="0"/>
              <a:t>30/09/2024</a:t>
            </a:fld>
            <a:endParaRPr lang="ca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7A1E0-B603-4B7F-BC8F-081F4937B6F0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934744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B2E0C1-92CE-4E5A-97CB-F12D8F11F81E}" type="datetimeFigureOut">
              <a:rPr lang="ca-ES" smtClean="0"/>
              <a:t>30/09/2024</a:t>
            </a:fld>
            <a:endParaRPr lang="ca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D7A1E0-B603-4B7F-BC8F-081F4937B6F0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846508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1.jpe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13" Type="http://schemas.openxmlformats.org/officeDocument/2006/relationships/image" Target="../media/image19.jpeg"/><Relationship Id="rId3" Type="http://schemas.openxmlformats.org/officeDocument/2006/relationships/image" Target="../media/image6.jpeg"/><Relationship Id="rId7" Type="http://schemas.openxmlformats.org/officeDocument/2006/relationships/image" Target="../media/image13.jpeg"/><Relationship Id="rId12" Type="http://schemas.openxmlformats.org/officeDocument/2006/relationships/image" Target="../media/image1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jpeg"/><Relationship Id="rId11" Type="http://schemas.openxmlformats.org/officeDocument/2006/relationships/image" Target="../media/image17.jpeg"/><Relationship Id="rId5" Type="http://schemas.openxmlformats.org/officeDocument/2006/relationships/image" Target="../media/image11.jpeg"/><Relationship Id="rId10" Type="http://schemas.openxmlformats.org/officeDocument/2006/relationships/image" Target="../media/image16.jpeg"/><Relationship Id="rId4" Type="http://schemas.openxmlformats.org/officeDocument/2006/relationships/image" Target="../media/image10.jpeg"/><Relationship Id="rId9" Type="http://schemas.openxmlformats.org/officeDocument/2006/relationships/image" Target="../media/image1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uadroTexto 9"/>
          <p:cNvSpPr txBox="1"/>
          <p:nvPr/>
        </p:nvSpPr>
        <p:spPr>
          <a:xfrm>
            <a:off x="3694670" y="3402820"/>
            <a:ext cx="48026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 err="1">
                <a:solidFill>
                  <a:srgbClr val="E00013"/>
                </a:solidFill>
                <a:latin typeface="Neo Sans Std Medium" panose="020B0704030504040204" pitchFamily="34" charset="0"/>
              </a:rPr>
              <a:t>Resultats</a:t>
            </a:r>
            <a:r>
              <a:rPr lang="es-ES" sz="2000" dirty="0">
                <a:solidFill>
                  <a:srgbClr val="E00013"/>
                </a:solidFill>
                <a:latin typeface="Neo Sans Std Medium" panose="020B0704030504040204" pitchFamily="34" charset="0"/>
              </a:rPr>
              <a:t> del </a:t>
            </a:r>
            <a:r>
              <a:rPr lang="es-ES" sz="2000" dirty="0" err="1">
                <a:solidFill>
                  <a:srgbClr val="E00013"/>
                </a:solidFill>
                <a:latin typeface="Neo Sans Std Medium" panose="020B0704030504040204" pitchFamily="34" charset="0"/>
              </a:rPr>
              <a:t>Procés</a:t>
            </a:r>
            <a:r>
              <a:rPr lang="es-ES" sz="2000" dirty="0">
                <a:solidFill>
                  <a:srgbClr val="E00013"/>
                </a:solidFill>
                <a:latin typeface="Neo Sans Std Medium" panose="020B0704030504040204" pitchFamily="34" charset="0"/>
              </a:rPr>
              <a:t> </a:t>
            </a:r>
            <a:r>
              <a:rPr lang="es-ES" sz="2000" dirty="0" err="1">
                <a:solidFill>
                  <a:srgbClr val="E00013"/>
                </a:solidFill>
                <a:latin typeface="Neo Sans Std Medium" panose="020B0704030504040204" pitchFamily="34" charset="0"/>
              </a:rPr>
              <a:t>participatiu</a:t>
            </a:r>
            <a:endParaRPr lang="ca-ES" sz="2000" dirty="0">
              <a:solidFill>
                <a:srgbClr val="E00013"/>
              </a:solidFill>
              <a:latin typeface="Neo Sans Std Medium" panose="020B0704030504040204" pitchFamily="34" charset="0"/>
            </a:endParaRPr>
          </a:p>
        </p:txBody>
      </p:sp>
      <p:pic>
        <p:nvPicPr>
          <p:cNvPr id="7" name="Imatg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4024" y="6152325"/>
            <a:ext cx="2663952" cy="502920"/>
          </a:xfrm>
          <a:prstGeom prst="rect">
            <a:avLst/>
          </a:prstGeom>
        </p:spPr>
      </p:pic>
      <p:pic>
        <p:nvPicPr>
          <p:cNvPr id="3" name="Imat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1447" y="1697409"/>
            <a:ext cx="7889107" cy="1065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5217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377518" y="828000"/>
            <a:ext cx="112116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err="1" smtClean="0">
                <a:latin typeface="Neo Sans Std Medium" panose="020B0704030504040204" pitchFamily="34" charset="0"/>
              </a:rPr>
              <a:t>Resum</a:t>
            </a:r>
            <a:r>
              <a:rPr lang="es-ES" sz="2400" dirty="0" smtClean="0">
                <a:latin typeface="Neo Sans Std Medium" panose="020B0704030504040204" pitchFamily="34" charset="0"/>
              </a:rPr>
              <a:t> del </a:t>
            </a:r>
            <a:r>
              <a:rPr lang="es-ES" sz="2400" dirty="0" err="1" smtClean="0">
                <a:latin typeface="Neo Sans Std Medium" panose="020B0704030504040204" pitchFamily="34" charset="0"/>
              </a:rPr>
              <a:t>procés</a:t>
            </a:r>
            <a:endParaRPr lang="ca-ES" sz="2400" dirty="0">
              <a:latin typeface="Neo Sans Std Medium" panose="020B0704030504040204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="" xmlns:a16="http://schemas.microsoft.com/office/drawing/2014/main" id="{ED5DD89B-1F1E-4402-A6BC-672B0008EF84}"/>
              </a:ext>
            </a:extLst>
          </p:cNvPr>
          <p:cNvSpPr txBox="1"/>
          <p:nvPr/>
        </p:nvSpPr>
        <p:spPr>
          <a:xfrm>
            <a:off x="377518" y="1434985"/>
            <a:ext cx="782508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Blip>
                <a:blip r:embed="rId2"/>
              </a:buBlip>
            </a:pPr>
            <a:r>
              <a:rPr lang="ca-ES" sz="2000" dirty="0" smtClean="0">
                <a:latin typeface="Neo Sans Std Medium" panose="020B0704030504040204" pitchFamily="34" charset="0"/>
              </a:rPr>
              <a:t>Duració</a:t>
            </a:r>
            <a:r>
              <a:rPr lang="ca-ES" sz="2000" dirty="0">
                <a:latin typeface="Neo Sans Std Medium" panose="020B0704030504040204" pitchFamily="34" charset="0"/>
              </a:rPr>
              <a:t>:  </a:t>
            </a:r>
            <a:endParaRPr lang="ca-ES" sz="2000" dirty="0" smtClean="0">
              <a:latin typeface="Neo Sans Std Medium" panose="020B0704030504040204" pitchFamily="34" charset="0"/>
            </a:endParaRPr>
          </a:p>
          <a:p>
            <a:r>
              <a:rPr lang="ca-ES" sz="2000" b="1" dirty="0">
                <a:latin typeface="Neo Sans Std Light" panose="020B0304030504040204" pitchFamily="34" charset="0"/>
              </a:rPr>
              <a:t>	</a:t>
            </a:r>
            <a:r>
              <a:rPr lang="ca-ES" sz="2000" dirty="0" smtClean="0">
                <a:latin typeface="Neo Sans Std Light" panose="020B0304030504040204" pitchFamily="34" charset="0"/>
              </a:rPr>
              <a:t>Procés </a:t>
            </a:r>
            <a:r>
              <a:rPr lang="ca-ES" sz="2000" dirty="0">
                <a:latin typeface="Neo Sans Std Light" panose="020B0304030504040204" pitchFamily="34" charset="0"/>
              </a:rPr>
              <a:t>participatiu </a:t>
            </a:r>
            <a:r>
              <a:rPr lang="ca-ES" sz="2000" dirty="0" smtClean="0">
                <a:latin typeface="Neo Sans Std Light" panose="020B0304030504040204" pitchFamily="34" charset="0"/>
              </a:rPr>
              <a:t>del 21 de maig al 21 de juny.</a:t>
            </a:r>
            <a:endParaRPr lang="ca-ES" sz="2000" dirty="0">
              <a:latin typeface="Neo Sans Std Light" panose="020B0304030504040204" pitchFamily="34" charset="0"/>
            </a:endParaRPr>
          </a:p>
          <a:p>
            <a:pPr marL="342900" indent="-342900">
              <a:buBlip>
                <a:blip r:embed="rId3"/>
              </a:buBlip>
            </a:pPr>
            <a:endParaRPr lang="ca-ES" sz="2000" dirty="0">
              <a:latin typeface="Neo Sans Std Light" panose="020B0304030504040204" pitchFamily="34" charset="0"/>
            </a:endParaRPr>
          </a:p>
          <a:p>
            <a:pPr marL="342900" indent="-342900">
              <a:buBlip>
                <a:blip r:embed="rId2"/>
              </a:buBlip>
            </a:pPr>
            <a:r>
              <a:rPr lang="ca-ES" sz="2000" dirty="0">
                <a:latin typeface="Neo Sans Std Medium" panose="020B0704030504040204" pitchFamily="34" charset="0"/>
              </a:rPr>
              <a:t>Vies per participar: </a:t>
            </a:r>
          </a:p>
          <a:p>
            <a:r>
              <a:rPr lang="ca-ES" sz="2000" b="1" dirty="0" smtClean="0">
                <a:latin typeface="Neo Sans Std Light" panose="020B0304030504040204" pitchFamily="34" charset="0"/>
              </a:rPr>
              <a:t>	</a:t>
            </a:r>
            <a:r>
              <a:rPr lang="ca-ES" sz="2000" dirty="0" smtClean="0">
                <a:latin typeface="Neo Sans Std Light" panose="020B0304030504040204" pitchFamily="34" charset="0"/>
              </a:rPr>
              <a:t>Tallers presencials, on-line </a:t>
            </a:r>
            <a:r>
              <a:rPr lang="ca-ES" sz="2000" dirty="0">
                <a:latin typeface="Neo Sans Std Light" panose="020B0304030504040204" pitchFamily="34" charset="0"/>
              </a:rPr>
              <a:t>i amb butlleta física (en paper).</a:t>
            </a:r>
          </a:p>
          <a:p>
            <a:pPr marL="342900" indent="-342900">
              <a:buBlip>
                <a:blip r:embed="rId3"/>
              </a:buBlip>
            </a:pPr>
            <a:endParaRPr lang="ca-ES" sz="2000" dirty="0">
              <a:latin typeface="Neo Sans Std Light" panose="020B0304030504040204" pitchFamily="34" charset="0"/>
            </a:endParaRPr>
          </a:p>
          <a:p>
            <a:pPr marL="342900" indent="-342900">
              <a:buBlip>
                <a:blip r:embed="rId2"/>
              </a:buBlip>
            </a:pPr>
            <a:r>
              <a:rPr lang="ca-ES" sz="2000" dirty="0">
                <a:latin typeface="Neo Sans Std Medium" panose="020B0704030504040204" pitchFamily="34" charset="0"/>
              </a:rPr>
              <a:t>Recepció de les propostes: </a:t>
            </a:r>
            <a:endParaRPr lang="ca-ES" sz="2000" dirty="0" smtClean="0">
              <a:latin typeface="Neo Sans Std Medium" panose="020B0704030504040204" pitchFamily="34" charset="0"/>
            </a:endParaRPr>
          </a:p>
          <a:p>
            <a:r>
              <a:rPr lang="ca-ES" sz="2000" b="1" dirty="0" smtClean="0">
                <a:latin typeface="Neo Sans Std Light" panose="020B0304030504040204" pitchFamily="34" charset="0"/>
              </a:rPr>
              <a:t>	</a:t>
            </a:r>
            <a:r>
              <a:rPr lang="ca-ES" sz="2000" dirty="0" smtClean="0">
                <a:latin typeface="Neo Sans Std Light" panose="020B0304030504040204" pitchFamily="34" charset="0"/>
              </a:rPr>
              <a:t>16 </a:t>
            </a:r>
            <a:r>
              <a:rPr lang="ca-ES" sz="2000" dirty="0">
                <a:latin typeface="Neo Sans Std Light" panose="020B0304030504040204" pitchFamily="34" charset="0"/>
              </a:rPr>
              <a:t>punts municipals de recollida de butlletes en paper.</a:t>
            </a:r>
          </a:p>
          <a:p>
            <a:endParaRPr lang="ca-ES" sz="2000" dirty="0">
              <a:latin typeface="Neo Sans Std Light" panose="020B0304030504040204" pitchFamily="34" charset="0"/>
            </a:endParaRPr>
          </a:p>
          <a:p>
            <a:pPr marL="342900" indent="-342900">
              <a:buBlip>
                <a:blip r:embed="rId2"/>
              </a:buBlip>
            </a:pPr>
            <a:r>
              <a:rPr lang="ca-ES" sz="2000" dirty="0">
                <a:latin typeface="Neo Sans Std Medium" panose="020B0704030504040204" pitchFamily="34" charset="0"/>
              </a:rPr>
              <a:t>Promoció i difusió</a:t>
            </a:r>
            <a:r>
              <a:rPr lang="ca-ES" sz="2000" b="1" dirty="0">
                <a:latin typeface="Neo Sans Std Light" panose="020B0304030504040204" pitchFamily="34" charset="0"/>
              </a:rPr>
              <a:t>: </a:t>
            </a:r>
            <a:endParaRPr lang="ca-ES" sz="2000" b="1" dirty="0" smtClean="0">
              <a:latin typeface="Neo Sans Std Light" panose="020B0304030504040204" pitchFamily="34" charset="0"/>
            </a:endParaRPr>
          </a:p>
          <a:p>
            <a:r>
              <a:rPr lang="ca-ES" sz="2000" b="1" dirty="0">
                <a:latin typeface="Neo Sans Std Light" panose="020B0304030504040204" pitchFamily="34" charset="0"/>
              </a:rPr>
              <a:t>	</a:t>
            </a:r>
            <a:r>
              <a:rPr lang="ca-ES" sz="2000" dirty="0" smtClean="0">
                <a:latin typeface="Neo Sans Std Light" panose="020B0304030504040204" pitchFamily="34" charset="0"/>
              </a:rPr>
              <a:t>Anuncis </a:t>
            </a:r>
            <a:r>
              <a:rPr lang="ca-ES" sz="2000" dirty="0">
                <a:latin typeface="Neo Sans Std Light" panose="020B0304030504040204" pitchFamily="34" charset="0"/>
              </a:rPr>
              <a:t>premsa, contra </a:t>
            </a:r>
            <a:r>
              <a:rPr lang="ca-ES" sz="2000" dirty="0" smtClean="0">
                <a:latin typeface="Neo Sans Std Light" panose="020B0304030504040204" pitchFamily="34" charset="0"/>
              </a:rPr>
              <a:t>4Cantons</a:t>
            </a:r>
            <a:r>
              <a:rPr lang="ca-ES" sz="2000" dirty="0">
                <a:latin typeface="Neo Sans Std Light" panose="020B0304030504040204" pitchFamily="34" charset="0"/>
              </a:rPr>
              <a:t>, roda de premsa, </a:t>
            </a:r>
            <a:r>
              <a:rPr lang="ca-ES" sz="2000" dirty="0" smtClean="0">
                <a:latin typeface="Neo Sans Std Light" panose="020B0304030504040204" pitchFamily="34" charset="0"/>
              </a:rPr>
              <a:t>pàgina 	web </a:t>
            </a:r>
            <a:r>
              <a:rPr lang="ca-ES" sz="2000" dirty="0">
                <a:latin typeface="Neo Sans Std Light" panose="020B0304030504040204" pitchFamily="34" charset="0"/>
              </a:rPr>
              <a:t>i </a:t>
            </a:r>
            <a:r>
              <a:rPr lang="ca-ES" sz="2000" dirty="0" smtClean="0">
                <a:latin typeface="Neo Sans Std Light" panose="020B0304030504040204" pitchFamily="34" charset="0"/>
              </a:rPr>
              <a:t>xarxes </a:t>
            </a:r>
            <a:r>
              <a:rPr lang="ca-ES" sz="2000" dirty="0">
                <a:latin typeface="Neo Sans Std Light" panose="020B0304030504040204" pitchFamily="34" charset="0"/>
              </a:rPr>
              <a:t>socials.</a:t>
            </a:r>
          </a:p>
          <a:p>
            <a:endParaRPr lang="ca-ES" sz="2000" dirty="0">
              <a:latin typeface="Neo Sans Std Light" panose="020B0304030504040204" pitchFamily="34" charset="0"/>
            </a:endParaRPr>
          </a:p>
          <a:p>
            <a:pPr marL="342900" indent="-342900">
              <a:buBlip>
                <a:blip r:embed="rId2"/>
              </a:buBlip>
            </a:pPr>
            <a:r>
              <a:rPr lang="ca-ES" sz="2000" dirty="0" smtClean="0">
                <a:latin typeface="Neo Sans Std Medium" panose="020B0704030504040204" pitchFamily="34" charset="0"/>
              </a:rPr>
              <a:t>Propostes aportades a les carpes Alcaldessa a prop teu: </a:t>
            </a:r>
          </a:p>
          <a:p>
            <a:r>
              <a:rPr lang="ca-ES" sz="2000" b="1" dirty="0">
                <a:latin typeface="Neo Sans Std Light" panose="020B0304030504040204" pitchFamily="34" charset="0"/>
              </a:rPr>
              <a:t>	</a:t>
            </a:r>
            <a:r>
              <a:rPr lang="ca-ES" sz="2000" dirty="0" smtClean="0">
                <a:latin typeface="Neo Sans Std Light" panose="020B0304030504040204" pitchFamily="34" charset="0"/>
              </a:rPr>
              <a:t>83 </a:t>
            </a:r>
            <a:endParaRPr lang="ca-ES" sz="2000" dirty="0">
              <a:latin typeface="Neo Sans Std Light" panose="020B0304030504040204" pitchFamily="34" charset="0"/>
            </a:endParaRPr>
          </a:p>
          <a:p>
            <a:endParaRPr lang="ca-ES" sz="2400" dirty="0">
              <a:latin typeface="Neo Sans Std Light" panose="020B0304030504040204" pitchFamily="34" charset="0"/>
            </a:endParaRPr>
          </a:p>
        </p:txBody>
      </p:sp>
      <p:pic>
        <p:nvPicPr>
          <p:cNvPr id="12" name="Imatg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4024" y="6152325"/>
            <a:ext cx="2663952" cy="502920"/>
          </a:xfrm>
          <a:prstGeom prst="rect">
            <a:avLst/>
          </a:prstGeom>
        </p:spPr>
      </p:pic>
      <p:pic>
        <p:nvPicPr>
          <p:cNvPr id="2" name="Imatg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4789" y="2117665"/>
            <a:ext cx="3099816" cy="2682240"/>
          </a:xfrm>
          <a:prstGeom prst="rect">
            <a:avLst/>
          </a:prstGeom>
        </p:spPr>
      </p:pic>
      <p:pic>
        <p:nvPicPr>
          <p:cNvPr id="4" name="Imatge 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9025" y="156762"/>
            <a:ext cx="3893951" cy="525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38828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Hexagon 1">
            <a:extLst>
              <a:ext uri="{FF2B5EF4-FFF2-40B4-BE49-F238E27FC236}">
                <a16:creationId xmlns="" xmlns:a16="http://schemas.microsoft.com/office/drawing/2014/main" id="{A8ADCBAE-C6AC-C54E-9857-18F10E45A0F8}"/>
              </a:ext>
            </a:extLst>
          </p:cNvPr>
          <p:cNvSpPr/>
          <p:nvPr/>
        </p:nvSpPr>
        <p:spPr>
          <a:xfrm>
            <a:off x="4268198" y="1186524"/>
            <a:ext cx="2032031" cy="1751751"/>
          </a:xfrm>
          <a:prstGeom prst="hexagon">
            <a:avLst/>
          </a:prstGeom>
          <a:solidFill>
            <a:srgbClr val="D24B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3599" dirty="0">
              <a:latin typeface="Neo Sans Std Light" panose="020B0304030504040204" pitchFamily="34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389202" y="828000"/>
            <a:ext cx="112116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err="1" smtClean="0">
                <a:latin typeface="Neo Sans Std Medium" panose="020B0704030504040204" pitchFamily="34" charset="0"/>
              </a:rPr>
              <a:t>Aportacions</a:t>
            </a:r>
            <a:r>
              <a:rPr lang="es-ES" sz="2400" dirty="0" smtClean="0">
                <a:latin typeface="Neo Sans Std Medium" panose="020B0704030504040204" pitchFamily="34" charset="0"/>
              </a:rPr>
              <a:t> </a:t>
            </a:r>
            <a:r>
              <a:rPr lang="es-ES" sz="2400" dirty="0" err="1" smtClean="0">
                <a:latin typeface="Neo Sans Std Medium" panose="020B0704030504040204" pitchFamily="34" charset="0"/>
              </a:rPr>
              <a:t>ciutadanes</a:t>
            </a:r>
            <a:endParaRPr lang="ca-ES" sz="2400" dirty="0">
              <a:latin typeface="Neo Sans Std Medium" panose="020B0704030504040204" pitchFamily="34" charset="0"/>
            </a:endParaRPr>
          </a:p>
        </p:txBody>
      </p:sp>
      <p:sp>
        <p:nvSpPr>
          <p:cNvPr id="17" name="Hexagon 2">
            <a:extLst>
              <a:ext uri="{FF2B5EF4-FFF2-40B4-BE49-F238E27FC236}">
                <a16:creationId xmlns="" xmlns:a16="http://schemas.microsoft.com/office/drawing/2014/main" id="{15D8B16B-7F14-0044-A325-344F057C85B0}"/>
              </a:ext>
            </a:extLst>
          </p:cNvPr>
          <p:cNvSpPr/>
          <p:nvPr/>
        </p:nvSpPr>
        <p:spPr>
          <a:xfrm>
            <a:off x="5965066" y="2087592"/>
            <a:ext cx="2032031" cy="1751751"/>
          </a:xfrm>
          <a:prstGeom prst="hexagon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8DBCD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3599" dirty="0">
              <a:latin typeface="Neo Sans Std Light" panose="020B0304030504040204" pitchFamily="34" charset="0"/>
            </a:endParaRPr>
          </a:p>
        </p:txBody>
      </p:sp>
      <p:sp>
        <p:nvSpPr>
          <p:cNvPr id="18" name="Hexagon 3">
            <a:extLst>
              <a:ext uri="{FF2B5EF4-FFF2-40B4-BE49-F238E27FC236}">
                <a16:creationId xmlns="" xmlns:a16="http://schemas.microsoft.com/office/drawing/2014/main" id="{6534DED2-3892-E04B-9AEC-59B1479584D3}"/>
              </a:ext>
            </a:extLst>
          </p:cNvPr>
          <p:cNvSpPr/>
          <p:nvPr/>
        </p:nvSpPr>
        <p:spPr>
          <a:xfrm>
            <a:off x="4268198" y="3057716"/>
            <a:ext cx="2032031" cy="1751751"/>
          </a:xfrm>
          <a:prstGeom prst="hexagon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8DBCD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3599" dirty="0">
              <a:latin typeface="Neo Sans Std Light" panose="020B0304030504040204" pitchFamily="34" charset="0"/>
            </a:endParaRPr>
          </a:p>
        </p:txBody>
      </p:sp>
      <p:sp>
        <p:nvSpPr>
          <p:cNvPr id="19" name="Hexagon 4">
            <a:extLst>
              <a:ext uri="{FF2B5EF4-FFF2-40B4-BE49-F238E27FC236}">
                <a16:creationId xmlns="" xmlns:a16="http://schemas.microsoft.com/office/drawing/2014/main" id="{90A77426-3040-F049-A1B8-1AC016A40A19}"/>
              </a:ext>
            </a:extLst>
          </p:cNvPr>
          <p:cNvSpPr/>
          <p:nvPr/>
        </p:nvSpPr>
        <p:spPr>
          <a:xfrm>
            <a:off x="5965066" y="3933592"/>
            <a:ext cx="2032031" cy="1751751"/>
          </a:xfrm>
          <a:prstGeom prst="hexagon">
            <a:avLst/>
          </a:prstGeom>
          <a:solidFill>
            <a:srgbClr val="009A96"/>
          </a:solidFill>
          <a:ln>
            <a:solidFill>
              <a:srgbClr val="58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3599" dirty="0">
              <a:latin typeface="Neo Sans Std Light" panose="020B0304030504040204" pitchFamily="34" charset="0"/>
            </a:endParaRPr>
          </a:p>
        </p:txBody>
      </p:sp>
      <p:cxnSp>
        <p:nvCxnSpPr>
          <p:cNvPr id="20" name="Straight Connector 9">
            <a:extLst>
              <a:ext uri="{FF2B5EF4-FFF2-40B4-BE49-F238E27FC236}">
                <a16:creationId xmlns="" xmlns:a16="http://schemas.microsoft.com/office/drawing/2014/main" id="{A7A3472E-ED83-EC48-93DF-3B2E15D81F5F}"/>
              </a:ext>
            </a:extLst>
          </p:cNvPr>
          <p:cNvCxnSpPr/>
          <p:nvPr/>
        </p:nvCxnSpPr>
        <p:spPr>
          <a:xfrm flipH="1">
            <a:off x="3415709" y="2066198"/>
            <a:ext cx="1243672" cy="0"/>
          </a:xfrm>
          <a:prstGeom prst="line">
            <a:avLst/>
          </a:prstGeom>
          <a:ln w="38100">
            <a:solidFill>
              <a:srgbClr val="D24B64"/>
            </a:solidFill>
            <a:prstDash val="solid"/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10">
            <a:extLst>
              <a:ext uri="{FF2B5EF4-FFF2-40B4-BE49-F238E27FC236}">
                <a16:creationId xmlns="" xmlns:a16="http://schemas.microsoft.com/office/drawing/2014/main" id="{6582326F-3591-A546-893E-EE38440F2D27}"/>
              </a:ext>
            </a:extLst>
          </p:cNvPr>
          <p:cNvCxnSpPr/>
          <p:nvPr/>
        </p:nvCxnSpPr>
        <p:spPr>
          <a:xfrm flipH="1">
            <a:off x="3415709" y="3937390"/>
            <a:ext cx="1175272" cy="0"/>
          </a:xfrm>
          <a:prstGeom prst="line">
            <a:avLst/>
          </a:prstGeom>
          <a:ln w="38100">
            <a:solidFill>
              <a:schemeClr val="accent1">
                <a:lumMod val="60000"/>
                <a:lumOff val="40000"/>
              </a:schemeClr>
            </a:solidFill>
            <a:prstDash val="solid"/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11">
            <a:extLst>
              <a:ext uri="{FF2B5EF4-FFF2-40B4-BE49-F238E27FC236}">
                <a16:creationId xmlns="" xmlns:a16="http://schemas.microsoft.com/office/drawing/2014/main" id="{469DAC53-DB96-BF46-BA70-65C37F67FCF4}"/>
              </a:ext>
            </a:extLst>
          </p:cNvPr>
          <p:cNvCxnSpPr>
            <a:cxnSpLocks/>
          </p:cNvCxnSpPr>
          <p:nvPr/>
        </p:nvCxnSpPr>
        <p:spPr>
          <a:xfrm flipH="1">
            <a:off x="7613465" y="2955997"/>
            <a:ext cx="1142841" cy="0"/>
          </a:xfrm>
          <a:prstGeom prst="line">
            <a:avLst/>
          </a:prstGeom>
          <a:ln w="38100">
            <a:solidFill>
              <a:schemeClr val="accent1">
                <a:lumMod val="60000"/>
                <a:lumOff val="40000"/>
              </a:schemeClr>
            </a:solidFill>
            <a:prstDash val="solid"/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12">
            <a:extLst>
              <a:ext uri="{FF2B5EF4-FFF2-40B4-BE49-F238E27FC236}">
                <a16:creationId xmlns="" xmlns:a16="http://schemas.microsoft.com/office/drawing/2014/main" id="{26668C14-E98F-4545-9C05-C4FB6380FDC2}"/>
              </a:ext>
            </a:extLst>
          </p:cNvPr>
          <p:cNvCxnSpPr>
            <a:cxnSpLocks/>
          </p:cNvCxnSpPr>
          <p:nvPr/>
        </p:nvCxnSpPr>
        <p:spPr>
          <a:xfrm flipH="1">
            <a:off x="7613466" y="4812878"/>
            <a:ext cx="1142840" cy="0"/>
          </a:xfrm>
          <a:prstGeom prst="line">
            <a:avLst/>
          </a:prstGeom>
          <a:ln w="38100">
            <a:solidFill>
              <a:srgbClr val="009A96"/>
            </a:solidFill>
            <a:prstDash val="solid"/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19">
            <a:extLst>
              <a:ext uri="{FF2B5EF4-FFF2-40B4-BE49-F238E27FC236}">
                <a16:creationId xmlns="" xmlns:a16="http://schemas.microsoft.com/office/drawing/2014/main" id="{A2422A05-4DD9-B04A-BF24-03E5AA0BDD49}"/>
              </a:ext>
            </a:extLst>
          </p:cNvPr>
          <p:cNvSpPr txBox="1"/>
          <p:nvPr/>
        </p:nvSpPr>
        <p:spPr>
          <a:xfrm>
            <a:off x="6294251" y="3260541"/>
            <a:ext cx="1372492" cy="33855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600" dirty="0" smtClean="0">
                <a:solidFill>
                  <a:schemeClr val="bg1"/>
                </a:solidFill>
                <a:latin typeface="Neo Sans Std Medium" panose="020B0704030504040204" pitchFamily="34" charset="0"/>
                <a:ea typeface="League Spartan" charset="0"/>
                <a:cs typeface="Poppins" pitchFamily="2" charset="77"/>
              </a:rPr>
              <a:t>68 (19,71%)</a:t>
            </a:r>
            <a:endParaRPr lang="en-US" sz="1600" dirty="0">
              <a:solidFill>
                <a:schemeClr val="bg1"/>
              </a:solidFill>
              <a:latin typeface="Neo Sans Std Medium" panose="020B0704030504040204" pitchFamily="34" charset="0"/>
              <a:ea typeface="League Spartan" charset="0"/>
              <a:cs typeface="Poppins" pitchFamily="2" charset="77"/>
            </a:endParaRPr>
          </a:p>
        </p:txBody>
      </p:sp>
      <p:sp>
        <p:nvSpPr>
          <p:cNvPr id="28" name="TextBox 20">
            <a:extLst>
              <a:ext uri="{FF2B5EF4-FFF2-40B4-BE49-F238E27FC236}">
                <a16:creationId xmlns="" xmlns:a16="http://schemas.microsoft.com/office/drawing/2014/main" id="{D2923EE7-F0C3-CE4F-AE33-86700FEC1063}"/>
              </a:ext>
            </a:extLst>
          </p:cNvPr>
          <p:cNvSpPr txBox="1"/>
          <p:nvPr/>
        </p:nvSpPr>
        <p:spPr>
          <a:xfrm>
            <a:off x="6432868" y="5016269"/>
            <a:ext cx="1101584" cy="33855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600" dirty="0" smtClean="0">
                <a:solidFill>
                  <a:schemeClr val="bg1"/>
                </a:solidFill>
                <a:latin typeface="Neo Sans Std Medium" panose="020B0704030504040204" pitchFamily="34" charset="0"/>
                <a:ea typeface="League Spartan" charset="0"/>
                <a:cs typeface="Poppins" pitchFamily="2" charset="77"/>
              </a:rPr>
              <a:t>(24,05%)</a:t>
            </a:r>
            <a:endParaRPr lang="en-US" sz="1600" dirty="0">
              <a:solidFill>
                <a:schemeClr val="bg1"/>
              </a:solidFill>
              <a:latin typeface="Neo Sans Std Medium" panose="020B0704030504040204" pitchFamily="34" charset="0"/>
              <a:ea typeface="League Spartan" charset="0"/>
              <a:cs typeface="Poppins" pitchFamily="2" charset="77"/>
            </a:endParaRPr>
          </a:p>
        </p:txBody>
      </p:sp>
      <p:sp>
        <p:nvSpPr>
          <p:cNvPr id="29" name="TextBox 21">
            <a:extLst>
              <a:ext uri="{FF2B5EF4-FFF2-40B4-BE49-F238E27FC236}">
                <a16:creationId xmlns="" xmlns:a16="http://schemas.microsoft.com/office/drawing/2014/main" id="{CA21CC93-A746-014B-AE9C-0624E3253B87}"/>
              </a:ext>
            </a:extLst>
          </p:cNvPr>
          <p:cNvSpPr txBox="1"/>
          <p:nvPr/>
        </p:nvSpPr>
        <p:spPr>
          <a:xfrm>
            <a:off x="4662025" y="4195028"/>
            <a:ext cx="1292340" cy="33855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Neo Sans Std Medium" panose="020B0704030504040204" pitchFamily="34" charset="0"/>
                <a:ea typeface="League Spartan" charset="0"/>
                <a:cs typeface="Poppins" pitchFamily="2" charset="77"/>
              </a:rPr>
              <a:t>22 (6,37%)</a:t>
            </a:r>
            <a:endParaRPr lang="en-US" sz="1600" b="1" dirty="0">
              <a:solidFill>
                <a:schemeClr val="bg1"/>
              </a:solidFill>
              <a:latin typeface="Neo Sans Std Medium" panose="020B0704030504040204" pitchFamily="34" charset="0"/>
              <a:ea typeface="League Spartan" charset="0"/>
              <a:cs typeface="Poppins" pitchFamily="2" charset="77"/>
            </a:endParaRPr>
          </a:p>
        </p:txBody>
      </p:sp>
      <p:sp>
        <p:nvSpPr>
          <p:cNvPr id="30" name="TextBox 22">
            <a:extLst>
              <a:ext uri="{FF2B5EF4-FFF2-40B4-BE49-F238E27FC236}">
                <a16:creationId xmlns="" xmlns:a16="http://schemas.microsoft.com/office/drawing/2014/main" id="{EA4DA86A-39F4-564C-9DD7-A696C5F18AF9}"/>
              </a:ext>
            </a:extLst>
          </p:cNvPr>
          <p:cNvSpPr txBox="1"/>
          <p:nvPr/>
        </p:nvSpPr>
        <p:spPr>
          <a:xfrm>
            <a:off x="4529678" y="2339269"/>
            <a:ext cx="1502334" cy="33855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600" dirty="0" smtClean="0">
                <a:solidFill>
                  <a:schemeClr val="bg1"/>
                </a:solidFill>
                <a:latin typeface="Neo Sans Std Medium" panose="020B0704030504040204" pitchFamily="34" charset="0"/>
                <a:ea typeface="League Spartan" charset="0"/>
                <a:cs typeface="Poppins" pitchFamily="2" charset="77"/>
              </a:rPr>
              <a:t>172 (49,85%)</a:t>
            </a:r>
            <a:endParaRPr lang="en-US" sz="1600" dirty="0">
              <a:solidFill>
                <a:schemeClr val="bg1"/>
              </a:solidFill>
              <a:latin typeface="Neo Sans Std Medium" panose="020B0704030504040204" pitchFamily="34" charset="0"/>
              <a:ea typeface="League Spartan" charset="0"/>
              <a:cs typeface="Poppins" pitchFamily="2" charset="77"/>
            </a:endParaRPr>
          </a:p>
        </p:txBody>
      </p:sp>
      <p:sp>
        <p:nvSpPr>
          <p:cNvPr id="31" name="Subtitle 2">
            <a:extLst>
              <a:ext uri="{FF2B5EF4-FFF2-40B4-BE49-F238E27FC236}">
                <a16:creationId xmlns="" xmlns:a16="http://schemas.microsoft.com/office/drawing/2014/main" id="{FAD312C6-850F-6A45-98C5-84551825E958}"/>
              </a:ext>
            </a:extLst>
          </p:cNvPr>
          <p:cNvSpPr txBox="1">
            <a:spLocks/>
          </p:cNvSpPr>
          <p:nvPr/>
        </p:nvSpPr>
        <p:spPr>
          <a:xfrm>
            <a:off x="8853003" y="2664907"/>
            <a:ext cx="2560522" cy="597121"/>
          </a:xfrm>
          <a:prstGeom prst="rect">
            <a:avLst/>
          </a:prstGeom>
        </p:spPr>
        <p:txBody>
          <a:bodyPr vert="horz" wrap="square" lIns="108745" tIns="54373" rIns="108745" bIns="54373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1850"/>
              </a:lnSpc>
            </a:pPr>
            <a:r>
              <a:rPr lang="en-US" sz="1800" dirty="0" err="1" smtClean="0">
                <a:solidFill>
                  <a:schemeClr val="tx1"/>
                </a:solidFill>
                <a:latin typeface="Neo Sans Std Light" panose="020B030403050404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Propostes</a:t>
            </a:r>
            <a:r>
              <a:rPr lang="en-US" sz="1800" dirty="0" smtClean="0">
                <a:solidFill>
                  <a:schemeClr val="tx1"/>
                </a:solidFill>
                <a:latin typeface="Neo Sans Std Light" panose="020B030403050404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a </a:t>
            </a:r>
            <a:r>
              <a:rPr lang="en-US" sz="1800" dirty="0" err="1" smtClean="0">
                <a:solidFill>
                  <a:schemeClr val="tx1"/>
                </a:solidFill>
                <a:latin typeface="Neo Sans Std Light" panose="020B030403050404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bústies</a:t>
            </a:r>
            <a:r>
              <a:rPr lang="en-US" sz="1800" dirty="0" smtClean="0">
                <a:solidFill>
                  <a:schemeClr val="tx1"/>
                </a:solidFill>
                <a:latin typeface="Neo Sans Std Light" panose="020B030403050404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Neo Sans Std Light" panose="020B030403050404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d’espais</a:t>
            </a:r>
            <a:r>
              <a:rPr lang="en-US" sz="1800" dirty="0" smtClean="0">
                <a:solidFill>
                  <a:schemeClr val="tx1"/>
                </a:solidFill>
                <a:latin typeface="Neo Sans Std Light" panose="020B030403050404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municipals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="" xmlns:a16="http://schemas.microsoft.com/office/drawing/2014/main" id="{0DC6CB72-3894-B941-80F5-519A3B48F4F5}"/>
              </a:ext>
            </a:extLst>
          </p:cNvPr>
          <p:cNvSpPr txBox="1">
            <a:spLocks/>
          </p:cNvSpPr>
          <p:nvPr/>
        </p:nvSpPr>
        <p:spPr>
          <a:xfrm>
            <a:off x="8797772" y="4507678"/>
            <a:ext cx="2270278" cy="597121"/>
          </a:xfrm>
          <a:prstGeom prst="rect">
            <a:avLst/>
          </a:prstGeom>
        </p:spPr>
        <p:txBody>
          <a:bodyPr vert="horz" wrap="square" lIns="108745" tIns="54373" rIns="108745" bIns="54373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1850"/>
              </a:lnSpc>
            </a:pPr>
            <a:r>
              <a:rPr lang="en-US" sz="1800" dirty="0" err="1" smtClean="0">
                <a:solidFill>
                  <a:schemeClr val="tx1"/>
                </a:solidFill>
                <a:latin typeface="Neo Sans Std Light" panose="020B030403050404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Aportacions</a:t>
            </a:r>
            <a:r>
              <a:rPr lang="en-US" sz="1800" dirty="0" smtClean="0">
                <a:solidFill>
                  <a:schemeClr val="tx1"/>
                </a:solidFill>
                <a:latin typeface="Neo Sans Std Light" panose="020B030403050404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a </a:t>
            </a:r>
            <a:r>
              <a:rPr lang="en-US" sz="1800" dirty="0" err="1" smtClean="0">
                <a:solidFill>
                  <a:schemeClr val="tx1"/>
                </a:solidFill>
                <a:latin typeface="Neo Sans Std Light" panose="020B030403050404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carpes</a:t>
            </a:r>
            <a:r>
              <a:rPr lang="en-US" sz="1800" dirty="0" smtClean="0">
                <a:solidFill>
                  <a:schemeClr val="tx1"/>
                </a:solidFill>
                <a:latin typeface="Neo Sans Std Light" panose="020B030403050404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Neo Sans Std Light" panose="020B030403050404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Alcaldessa</a:t>
            </a:r>
            <a:r>
              <a:rPr lang="en-US" sz="1800" dirty="0" smtClean="0">
                <a:solidFill>
                  <a:schemeClr val="tx1"/>
                </a:solidFill>
                <a:latin typeface="Neo Sans Std Light" panose="020B030403050404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a prop </a:t>
            </a:r>
            <a:r>
              <a:rPr lang="en-US" sz="1800" dirty="0" err="1" smtClean="0">
                <a:solidFill>
                  <a:schemeClr val="tx1"/>
                </a:solidFill>
                <a:latin typeface="Neo Sans Std Light" panose="020B030403050404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teu</a:t>
            </a:r>
            <a:endParaRPr lang="en-US" sz="1800" dirty="0" smtClean="0">
              <a:solidFill>
                <a:schemeClr val="tx1"/>
              </a:solidFill>
              <a:latin typeface="Neo Sans Std Light" panose="020B030403050404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33" name="Subtitle 2">
            <a:extLst>
              <a:ext uri="{FF2B5EF4-FFF2-40B4-BE49-F238E27FC236}">
                <a16:creationId xmlns="" xmlns:a16="http://schemas.microsoft.com/office/drawing/2014/main" id="{DFDD5708-C9B9-1448-976F-27645F8672BB}"/>
              </a:ext>
            </a:extLst>
          </p:cNvPr>
          <p:cNvSpPr txBox="1">
            <a:spLocks/>
          </p:cNvSpPr>
          <p:nvPr/>
        </p:nvSpPr>
        <p:spPr>
          <a:xfrm>
            <a:off x="747763" y="1756477"/>
            <a:ext cx="2560522" cy="597121"/>
          </a:xfrm>
          <a:prstGeom prst="rect">
            <a:avLst/>
          </a:prstGeom>
        </p:spPr>
        <p:txBody>
          <a:bodyPr vert="horz" wrap="square" lIns="108745" tIns="54373" rIns="108745" bIns="54373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1850"/>
              </a:lnSpc>
            </a:pPr>
            <a:r>
              <a:rPr lang="en-US" sz="2000" b="1" dirty="0" err="1" smtClean="0">
                <a:solidFill>
                  <a:schemeClr val="tx1"/>
                </a:solidFill>
                <a:latin typeface="Neo Sans Std Light" panose="020B030403050404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Propostes</a:t>
            </a:r>
            <a:r>
              <a:rPr lang="en-US" sz="2000" b="1" dirty="0" smtClean="0">
                <a:solidFill>
                  <a:schemeClr val="tx1"/>
                </a:solidFill>
                <a:latin typeface="Neo Sans Std Light" panose="020B030403050404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Neo Sans Std Light" panose="020B030403050404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als</a:t>
            </a:r>
            <a:r>
              <a:rPr lang="en-US" sz="2000" b="1" dirty="0" smtClean="0">
                <a:solidFill>
                  <a:schemeClr val="tx1"/>
                </a:solidFill>
                <a:latin typeface="Neo Sans Std Light" panose="020B030403050404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Neo Sans Std Light" panose="020B030403050404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tallers</a:t>
            </a:r>
            <a:r>
              <a:rPr lang="en-US" sz="2000" b="1" dirty="0" smtClean="0">
                <a:solidFill>
                  <a:schemeClr val="tx1"/>
                </a:solidFill>
                <a:latin typeface="Neo Sans Std Light" panose="020B030403050404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Neo Sans Std Light" panose="020B030403050404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presencials</a:t>
            </a:r>
            <a:endParaRPr lang="en-US" sz="2000" b="1" dirty="0">
              <a:solidFill>
                <a:schemeClr val="tx1"/>
              </a:solidFill>
              <a:latin typeface="Neo Sans Std Light" panose="020B030403050404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34" name="Subtitle 2">
            <a:extLst>
              <a:ext uri="{FF2B5EF4-FFF2-40B4-BE49-F238E27FC236}">
                <a16:creationId xmlns="" xmlns:a16="http://schemas.microsoft.com/office/drawing/2014/main" id="{3E8EC461-91EE-A44C-9145-C36E396B0284}"/>
              </a:ext>
            </a:extLst>
          </p:cNvPr>
          <p:cNvSpPr txBox="1">
            <a:spLocks/>
          </p:cNvSpPr>
          <p:nvPr/>
        </p:nvSpPr>
        <p:spPr>
          <a:xfrm>
            <a:off x="765728" y="3758037"/>
            <a:ext cx="2560522" cy="353464"/>
          </a:xfrm>
          <a:prstGeom prst="rect">
            <a:avLst/>
          </a:prstGeom>
        </p:spPr>
        <p:txBody>
          <a:bodyPr vert="horz" wrap="square" lIns="108745" tIns="54373" rIns="108745" bIns="54373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1850"/>
              </a:lnSpc>
            </a:pPr>
            <a:r>
              <a:rPr lang="en-US" sz="1800" dirty="0" smtClean="0">
                <a:solidFill>
                  <a:schemeClr val="tx1"/>
                </a:solidFill>
                <a:latin typeface="Neo Sans Std Light" panose="020B030403050404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On-line</a:t>
            </a:r>
            <a:endParaRPr lang="en-US" sz="1800" dirty="0">
              <a:solidFill>
                <a:schemeClr val="tx1"/>
              </a:solidFill>
              <a:latin typeface="Neo Sans Std Light" panose="020B030403050404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pic>
        <p:nvPicPr>
          <p:cNvPr id="35" name="Imagen 34">
            <a:extLst>
              <a:ext uri="{FF2B5EF4-FFF2-40B4-BE49-F238E27FC236}">
                <a16:creationId xmlns="" xmlns:a16="http://schemas.microsoft.com/office/drawing/2014/main" id="{85AB40E5-0E8D-4A13-BF1E-DFA40F3A0FA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7367" y="2287835"/>
            <a:ext cx="965012" cy="965012"/>
          </a:xfrm>
          <a:prstGeom prst="rect">
            <a:avLst/>
          </a:prstGeom>
        </p:spPr>
      </p:pic>
      <p:pic>
        <p:nvPicPr>
          <p:cNvPr id="38" name="Imagen 37" descr="Imagen que contiene captura de pantalla&#10;&#10;Descripción generada automáticamente">
            <a:extLst>
              <a:ext uri="{FF2B5EF4-FFF2-40B4-BE49-F238E27FC236}">
                <a16:creationId xmlns="" xmlns:a16="http://schemas.microsoft.com/office/drawing/2014/main" id="{727FCAEA-17D6-4195-AEBB-D6FECF651D8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2814" y="3259450"/>
            <a:ext cx="927884" cy="927884"/>
          </a:xfrm>
          <a:prstGeom prst="rect">
            <a:avLst/>
          </a:prstGeom>
        </p:spPr>
      </p:pic>
      <p:pic>
        <p:nvPicPr>
          <p:cNvPr id="39" name="Imagen 38" descr="Imagen que contiene lego, juguete&#10;&#10;Descripción generada automáticamente">
            <a:extLst>
              <a:ext uri="{FF2B5EF4-FFF2-40B4-BE49-F238E27FC236}">
                <a16:creationId xmlns="" xmlns:a16="http://schemas.microsoft.com/office/drawing/2014/main" id="{693CC36E-5E05-48F4-9BBC-4B3A648207F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07" y="1416206"/>
            <a:ext cx="956319" cy="956319"/>
          </a:xfrm>
          <a:prstGeom prst="rect">
            <a:avLst/>
          </a:prstGeom>
        </p:spPr>
      </p:pic>
      <p:sp>
        <p:nvSpPr>
          <p:cNvPr id="40" name="TextBox 19">
            <a:extLst>
              <a:ext uri="{FF2B5EF4-FFF2-40B4-BE49-F238E27FC236}">
                <a16:creationId xmlns="" xmlns:a16="http://schemas.microsoft.com/office/drawing/2014/main" id="{A2422A05-4DD9-B04A-BF24-03E5AA0BDD49}"/>
              </a:ext>
            </a:extLst>
          </p:cNvPr>
          <p:cNvSpPr txBox="1"/>
          <p:nvPr/>
        </p:nvSpPr>
        <p:spPr>
          <a:xfrm>
            <a:off x="6513075" y="4177578"/>
            <a:ext cx="795411" cy="83099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bg1"/>
                </a:solidFill>
                <a:latin typeface="Kristen ITC" panose="03050502040202030202" pitchFamily="66" charset="0"/>
                <a:ea typeface="League Spartan" charset="0"/>
                <a:cs typeface="Poppins" pitchFamily="2" charset="77"/>
              </a:rPr>
              <a:t>83</a:t>
            </a:r>
            <a:endParaRPr lang="en-US" sz="4800" b="1" dirty="0">
              <a:solidFill>
                <a:schemeClr val="bg1"/>
              </a:solidFill>
              <a:latin typeface="Kristen ITC" panose="03050502040202030202" pitchFamily="66" charset="0"/>
              <a:ea typeface="League Spartan" charset="0"/>
              <a:cs typeface="Poppins" pitchFamily="2" charset="77"/>
            </a:endParaRPr>
          </a:p>
        </p:txBody>
      </p:sp>
      <p:pic>
        <p:nvPicPr>
          <p:cNvPr id="37" name="Imatge 3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4024" y="6152325"/>
            <a:ext cx="2663952" cy="502920"/>
          </a:xfrm>
          <a:prstGeom prst="rect">
            <a:avLst/>
          </a:prstGeom>
        </p:spPr>
      </p:pic>
      <p:pic>
        <p:nvPicPr>
          <p:cNvPr id="25" name="Imatge 2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9025" y="156762"/>
            <a:ext cx="3893951" cy="525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4281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380964" y="828000"/>
            <a:ext cx="112116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err="1" smtClean="0">
                <a:latin typeface="Neo Sans Std Medium" panose="020B0704030504040204" pitchFamily="34" charset="0"/>
              </a:rPr>
              <a:t>Destí</a:t>
            </a:r>
            <a:r>
              <a:rPr lang="es-ES" sz="2400" dirty="0" smtClean="0">
                <a:latin typeface="Neo Sans Std Medium" panose="020B0704030504040204" pitchFamily="34" charset="0"/>
              </a:rPr>
              <a:t> de les </a:t>
            </a:r>
            <a:r>
              <a:rPr lang="es-ES" sz="2400" dirty="0" err="1" smtClean="0">
                <a:latin typeface="Neo Sans Std Medium" panose="020B0704030504040204" pitchFamily="34" charset="0"/>
              </a:rPr>
              <a:t>propostes</a:t>
            </a:r>
            <a:r>
              <a:rPr lang="es-ES" sz="2400" dirty="0" smtClean="0">
                <a:latin typeface="Neo Sans Std Medium" panose="020B0704030504040204" pitchFamily="34" charset="0"/>
              </a:rPr>
              <a:t> </a:t>
            </a:r>
            <a:r>
              <a:rPr lang="es-ES" sz="2400" dirty="0" err="1" smtClean="0">
                <a:latin typeface="Neo Sans Std Medium" panose="020B0704030504040204" pitchFamily="34" charset="0"/>
              </a:rPr>
              <a:t>realitzades</a:t>
            </a:r>
            <a:endParaRPr lang="ca-ES" sz="2400" dirty="0">
              <a:latin typeface="Neo Sans Std Medium" panose="020B0704030504040204" pitchFamily="34" charset="0"/>
            </a:endParaRPr>
          </a:p>
        </p:txBody>
      </p:sp>
      <p:pic>
        <p:nvPicPr>
          <p:cNvPr id="13" name="Imatg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4024" y="6152325"/>
            <a:ext cx="2663952" cy="502920"/>
          </a:xfrm>
          <a:prstGeom prst="rect">
            <a:avLst/>
          </a:prstGeom>
        </p:spPr>
      </p:pic>
      <p:graphicFrame>
        <p:nvGraphicFramePr>
          <p:cNvPr id="10" name="Gràfic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12901999"/>
              </p:ext>
            </p:extLst>
          </p:nvPr>
        </p:nvGraphicFramePr>
        <p:xfrm>
          <a:off x="840000" y="1519237"/>
          <a:ext cx="10512000" cy="3819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6" name="Gràfic 1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96311535"/>
              </p:ext>
            </p:extLst>
          </p:nvPr>
        </p:nvGraphicFramePr>
        <p:xfrm>
          <a:off x="985837" y="1519237"/>
          <a:ext cx="10220325" cy="3819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17" name="Imatge 1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9025" y="156762"/>
            <a:ext cx="3893951" cy="525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1984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u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7962654"/>
              </p:ext>
            </p:extLst>
          </p:nvPr>
        </p:nvGraphicFramePr>
        <p:xfrm>
          <a:off x="4588252" y="2236200"/>
          <a:ext cx="845900" cy="72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5900"/>
              </a:tblGrid>
              <a:tr h="720000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Neo Sans Std Medium" panose="020B0704030504040204" pitchFamily="34" charset="0"/>
                        </a:rPr>
                        <a:t>   1%</a:t>
                      </a: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CuadroTexto 2"/>
          <p:cNvSpPr txBox="1"/>
          <p:nvPr/>
        </p:nvSpPr>
        <p:spPr>
          <a:xfrm>
            <a:off x="395443" y="828000"/>
            <a:ext cx="112116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err="1" smtClean="0">
                <a:latin typeface="Neo Sans Std Medium" panose="020B0704030504040204" pitchFamily="34" charset="0"/>
              </a:rPr>
              <a:t>Distribució</a:t>
            </a:r>
            <a:r>
              <a:rPr lang="es-ES" sz="2400" dirty="0" smtClean="0">
                <a:latin typeface="Neo Sans Std Medium" panose="020B0704030504040204" pitchFamily="34" charset="0"/>
              </a:rPr>
              <a:t> de les </a:t>
            </a:r>
            <a:r>
              <a:rPr lang="es-ES" sz="2400" dirty="0" err="1" smtClean="0">
                <a:latin typeface="Neo Sans Std Medium" panose="020B0704030504040204" pitchFamily="34" charset="0"/>
              </a:rPr>
              <a:t>aportacions</a:t>
            </a:r>
            <a:r>
              <a:rPr lang="es-ES" sz="2400" dirty="0" smtClean="0">
                <a:latin typeface="Neo Sans Std Medium" panose="020B0704030504040204" pitchFamily="34" charset="0"/>
              </a:rPr>
              <a:t> per </a:t>
            </a:r>
            <a:r>
              <a:rPr lang="es-ES" sz="2400" dirty="0" err="1" smtClean="0">
                <a:latin typeface="Neo Sans Std Medium" panose="020B0704030504040204" pitchFamily="34" charset="0"/>
              </a:rPr>
              <a:t>eixos</a:t>
            </a:r>
            <a:r>
              <a:rPr lang="es-ES" sz="2400" dirty="0" smtClean="0">
                <a:latin typeface="Neo Sans Std Medium" panose="020B0704030504040204" pitchFamily="34" charset="0"/>
              </a:rPr>
              <a:t> </a:t>
            </a:r>
            <a:r>
              <a:rPr lang="es-ES" sz="2400" dirty="0" err="1" smtClean="0">
                <a:latin typeface="Neo Sans Std Medium" panose="020B0704030504040204" pitchFamily="34" charset="0"/>
              </a:rPr>
              <a:t>d’actuació</a:t>
            </a:r>
            <a:endParaRPr lang="ca-ES" sz="2400" dirty="0">
              <a:latin typeface="Neo Sans Std Medium" panose="020B0704030504040204" pitchFamily="34" charset="0"/>
            </a:endParaRPr>
          </a:p>
        </p:txBody>
      </p:sp>
      <p:grpSp>
        <p:nvGrpSpPr>
          <p:cNvPr id="25" name="Grupo 24">
            <a:extLst>
              <a:ext uri="{FF2B5EF4-FFF2-40B4-BE49-F238E27FC236}">
                <a16:creationId xmlns="" xmlns:a16="http://schemas.microsoft.com/office/drawing/2014/main" id="{D0793C29-6DC3-462A-895A-032D079A3DA9}"/>
              </a:ext>
            </a:extLst>
          </p:cNvPr>
          <p:cNvGrpSpPr/>
          <p:nvPr/>
        </p:nvGrpSpPr>
        <p:grpSpPr>
          <a:xfrm>
            <a:off x="4933948" y="1281035"/>
            <a:ext cx="2305050" cy="707886"/>
            <a:chOff x="4986099" y="1712617"/>
            <a:chExt cx="2256072" cy="707886"/>
          </a:xfrm>
        </p:grpSpPr>
        <p:sp>
          <p:nvSpPr>
            <p:cNvPr id="5" name="CuadroTexto 4">
              <a:extLst>
                <a:ext uri="{FF2B5EF4-FFF2-40B4-BE49-F238E27FC236}">
                  <a16:creationId xmlns="" xmlns:a16="http://schemas.microsoft.com/office/drawing/2014/main" id="{ED5DD89B-1F1E-4402-A6BC-672B0008EF84}"/>
                </a:ext>
              </a:extLst>
            </p:cNvPr>
            <p:cNvSpPr txBox="1"/>
            <p:nvPr/>
          </p:nvSpPr>
          <p:spPr>
            <a:xfrm>
              <a:off x="4986099" y="1712617"/>
              <a:ext cx="112191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4000" dirty="0" smtClean="0">
                  <a:latin typeface="Neo Sans Std Medium" panose="020B0704030504040204" pitchFamily="34" charset="0"/>
                </a:rPr>
                <a:t>345</a:t>
              </a:r>
              <a:endParaRPr lang="ca-ES" sz="4000" dirty="0">
                <a:latin typeface="Neo Sans Std Medium" panose="020B0704030504040204" pitchFamily="34" charset="0"/>
              </a:endParaRPr>
            </a:p>
          </p:txBody>
        </p:sp>
        <p:sp>
          <p:nvSpPr>
            <p:cNvPr id="17" name="CuadroTexto 16">
              <a:extLst>
                <a:ext uri="{FF2B5EF4-FFF2-40B4-BE49-F238E27FC236}">
                  <a16:creationId xmlns="" xmlns:a16="http://schemas.microsoft.com/office/drawing/2014/main" id="{DA4D763C-2927-40C1-B2CD-5FA1F303C6C5}"/>
                </a:ext>
              </a:extLst>
            </p:cNvPr>
            <p:cNvSpPr txBox="1"/>
            <p:nvPr/>
          </p:nvSpPr>
          <p:spPr>
            <a:xfrm>
              <a:off x="5986809" y="1893140"/>
              <a:ext cx="125536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a-ES" sz="2000" b="1" dirty="0" smtClean="0">
                  <a:latin typeface="Neo Sans Std Light" panose="020B0304030504040204" pitchFamily="34" charset="0"/>
                </a:rPr>
                <a:t>propostes</a:t>
              </a:r>
              <a:endParaRPr lang="ca-ES" sz="2000" b="1" dirty="0">
                <a:latin typeface="Neo Sans Std Light" panose="020B0304030504040204" pitchFamily="34" charset="0"/>
              </a:endParaRPr>
            </a:p>
          </p:txBody>
        </p:sp>
      </p:grpSp>
      <p:pic>
        <p:nvPicPr>
          <p:cNvPr id="41" name="Imatg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4024" y="6152325"/>
            <a:ext cx="2663952" cy="502920"/>
          </a:xfrm>
          <a:prstGeom prst="rect">
            <a:avLst/>
          </a:prstGeom>
        </p:spPr>
      </p:pic>
      <p:grpSp>
        <p:nvGrpSpPr>
          <p:cNvPr id="7" name="Agrupa 6"/>
          <p:cNvGrpSpPr/>
          <p:nvPr/>
        </p:nvGrpSpPr>
        <p:grpSpPr>
          <a:xfrm>
            <a:off x="1032386" y="1860550"/>
            <a:ext cx="10079546" cy="360433"/>
            <a:chOff x="1032386" y="1860550"/>
            <a:chExt cx="10079546" cy="360433"/>
          </a:xfrm>
        </p:grpSpPr>
        <p:sp>
          <p:nvSpPr>
            <p:cNvPr id="42" name="Rectangle 41"/>
            <p:cNvSpPr/>
            <p:nvPr/>
          </p:nvSpPr>
          <p:spPr>
            <a:xfrm rot="10800000">
              <a:off x="1137335" y="2001953"/>
              <a:ext cx="9793623" cy="190454"/>
            </a:xfrm>
            <a:prstGeom prst="rect">
              <a:avLst/>
            </a:prstGeom>
            <a:noFill/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a-ES"/>
            </a:p>
          </p:txBody>
        </p:sp>
        <p:sp>
          <p:nvSpPr>
            <p:cNvPr id="43" name="Rectangle 42"/>
            <p:cNvSpPr/>
            <p:nvPr/>
          </p:nvSpPr>
          <p:spPr>
            <a:xfrm rot="10800000">
              <a:off x="1032386" y="2114024"/>
              <a:ext cx="10079546" cy="10695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a-ES"/>
            </a:p>
          </p:txBody>
        </p:sp>
        <p:cxnSp>
          <p:nvCxnSpPr>
            <p:cNvPr id="4" name="Connector recte 3"/>
            <p:cNvCxnSpPr/>
            <p:nvPr/>
          </p:nvCxnSpPr>
          <p:spPr>
            <a:xfrm flipV="1">
              <a:off x="6103318" y="1860550"/>
              <a:ext cx="1954" cy="141404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4" name="Imatge 4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9025" y="156762"/>
            <a:ext cx="3893951" cy="525918"/>
          </a:xfrm>
          <a:prstGeom prst="rect">
            <a:avLst/>
          </a:prstGeom>
        </p:spPr>
      </p:pic>
      <p:pic>
        <p:nvPicPr>
          <p:cNvPr id="2" name="Imatg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336" y="2236200"/>
            <a:ext cx="3492175" cy="720000"/>
          </a:xfrm>
          <a:prstGeom prst="rect">
            <a:avLst/>
          </a:prstGeom>
        </p:spPr>
      </p:pic>
      <p:graphicFrame>
        <p:nvGraphicFramePr>
          <p:cNvPr id="52" name="Taula 5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877982"/>
              </p:ext>
            </p:extLst>
          </p:nvPr>
        </p:nvGraphicFramePr>
        <p:xfrm>
          <a:off x="4588252" y="2984775"/>
          <a:ext cx="845900" cy="72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5900"/>
              </a:tblGrid>
              <a:tr h="720000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Neo Sans Std Medium" panose="020B0704030504040204" pitchFamily="34" charset="0"/>
                        </a:rPr>
                        <a:t>58%</a:t>
                      </a: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6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53" name="Imatge 5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337" y="2984775"/>
            <a:ext cx="3492173" cy="720000"/>
          </a:xfrm>
          <a:prstGeom prst="rect">
            <a:avLst/>
          </a:prstGeom>
        </p:spPr>
      </p:pic>
      <p:graphicFrame>
        <p:nvGraphicFramePr>
          <p:cNvPr id="54" name="Taula 5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8317032"/>
              </p:ext>
            </p:extLst>
          </p:nvPr>
        </p:nvGraphicFramePr>
        <p:xfrm>
          <a:off x="4588252" y="3733350"/>
          <a:ext cx="845900" cy="72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5900"/>
              </a:tblGrid>
              <a:tr h="720000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Neo Sans Std Medium" panose="020B0704030504040204" pitchFamily="34" charset="0"/>
                        </a:rPr>
                        <a:t>   3%</a:t>
                      </a: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6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55" name="Imatge 5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337" y="3733350"/>
            <a:ext cx="3492173" cy="720000"/>
          </a:xfrm>
          <a:prstGeom prst="rect">
            <a:avLst/>
          </a:prstGeom>
        </p:spPr>
      </p:pic>
      <p:graphicFrame>
        <p:nvGraphicFramePr>
          <p:cNvPr id="56" name="Taula 5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9407848"/>
              </p:ext>
            </p:extLst>
          </p:nvPr>
        </p:nvGraphicFramePr>
        <p:xfrm>
          <a:off x="4588252" y="4481925"/>
          <a:ext cx="845900" cy="72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5900"/>
              </a:tblGrid>
              <a:tr h="72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Neo Sans Std Medium" panose="020B0704030504040204" pitchFamily="34" charset="0"/>
                        </a:rPr>
                        <a:t>   3,5%</a:t>
                      </a: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6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57" name="Imatge 5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337" y="4481925"/>
            <a:ext cx="3492173" cy="720000"/>
          </a:xfrm>
          <a:prstGeom prst="rect">
            <a:avLst/>
          </a:prstGeom>
        </p:spPr>
      </p:pic>
      <p:graphicFrame>
        <p:nvGraphicFramePr>
          <p:cNvPr id="58" name="Taula 5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0837182"/>
              </p:ext>
            </p:extLst>
          </p:nvPr>
        </p:nvGraphicFramePr>
        <p:xfrm>
          <a:off x="4588252" y="5230500"/>
          <a:ext cx="845900" cy="72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5900"/>
              </a:tblGrid>
              <a:tr h="720000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Neo Sans Std Medium" panose="020B0704030504040204" pitchFamily="34" charset="0"/>
                        </a:rPr>
                        <a:t>10,5%</a:t>
                      </a: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6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59" name="Imatge 5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337" y="5230500"/>
            <a:ext cx="3492173" cy="720000"/>
          </a:xfrm>
          <a:prstGeom prst="rect">
            <a:avLst/>
          </a:prstGeom>
        </p:spPr>
      </p:pic>
      <p:graphicFrame>
        <p:nvGraphicFramePr>
          <p:cNvPr id="60" name="Taula 5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9867485"/>
              </p:ext>
            </p:extLst>
          </p:nvPr>
        </p:nvGraphicFramePr>
        <p:xfrm>
          <a:off x="10085059" y="2236200"/>
          <a:ext cx="845900" cy="72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5900"/>
              </a:tblGrid>
              <a:tr h="720000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Neo Sans Std Medium" panose="020B0704030504040204" pitchFamily="34" charset="0"/>
                        </a:rPr>
                        <a:t>11%</a:t>
                      </a: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6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61" name="Imatge 6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4144" y="2236200"/>
            <a:ext cx="3492173" cy="720000"/>
          </a:xfrm>
          <a:prstGeom prst="rect">
            <a:avLst/>
          </a:prstGeom>
        </p:spPr>
      </p:pic>
      <p:graphicFrame>
        <p:nvGraphicFramePr>
          <p:cNvPr id="62" name="Taula 6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2946746"/>
              </p:ext>
            </p:extLst>
          </p:nvPr>
        </p:nvGraphicFramePr>
        <p:xfrm>
          <a:off x="10085059" y="2984775"/>
          <a:ext cx="845900" cy="72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5900"/>
              </a:tblGrid>
              <a:tr h="720000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Neo Sans Std Medium" panose="020B0704030504040204" pitchFamily="34" charset="0"/>
                        </a:rPr>
                        <a:t>4%</a:t>
                      </a: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6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63" name="Imatge 6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4144" y="2984775"/>
            <a:ext cx="3492173" cy="720000"/>
          </a:xfrm>
          <a:prstGeom prst="rect">
            <a:avLst/>
          </a:prstGeom>
        </p:spPr>
      </p:pic>
      <p:graphicFrame>
        <p:nvGraphicFramePr>
          <p:cNvPr id="64" name="Taula 6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3866474"/>
              </p:ext>
            </p:extLst>
          </p:nvPr>
        </p:nvGraphicFramePr>
        <p:xfrm>
          <a:off x="10085059" y="3733350"/>
          <a:ext cx="845900" cy="72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5900"/>
              </a:tblGrid>
              <a:tr h="720000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Neo Sans Std Medium" panose="020B0704030504040204" pitchFamily="34" charset="0"/>
                        </a:rPr>
                        <a:t>2%</a:t>
                      </a: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6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65" name="Imatge 64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4144" y="3733350"/>
            <a:ext cx="3492173" cy="720000"/>
          </a:xfrm>
          <a:prstGeom prst="rect">
            <a:avLst/>
          </a:prstGeom>
        </p:spPr>
      </p:pic>
      <p:graphicFrame>
        <p:nvGraphicFramePr>
          <p:cNvPr id="66" name="Taula 6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2895302"/>
              </p:ext>
            </p:extLst>
          </p:nvPr>
        </p:nvGraphicFramePr>
        <p:xfrm>
          <a:off x="10085059" y="4481925"/>
          <a:ext cx="845900" cy="72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5900"/>
              </a:tblGrid>
              <a:tr h="720000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Neo Sans Std Medium" panose="020B0704030504040204" pitchFamily="34" charset="0"/>
                        </a:rPr>
                        <a:t>1%</a:t>
                      </a: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6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67" name="Imatge 66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4144" y="4481925"/>
            <a:ext cx="3492173" cy="720000"/>
          </a:xfrm>
          <a:prstGeom prst="rect">
            <a:avLst/>
          </a:prstGeom>
        </p:spPr>
      </p:pic>
      <p:graphicFrame>
        <p:nvGraphicFramePr>
          <p:cNvPr id="68" name="Taula 6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4361649"/>
              </p:ext>
            </p:extLst>
          </p:nvPr>
        </p:nvGraphicFramePr>
        <p:xfrm>
          <a:off x="10085059" y="5230500"/>
          <a:ext cx="845900" cy="72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5900"/>
              </a:tblGrid>
              <a:tr h="720000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Neo Sans Std Medium" panose="020B0704030504040204" pitchFamily="34" charset="0"/>
                        </a:rPr>
                        <a:t>6%</a:t>
                      </a: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6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69" name="Imatge 68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4144" y="5230500"/>
            <a:ext cx="3492173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750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380964" y="828000"/>
            <a:ext cx="112116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err="1">
                <a:latin typeface="Neo Sans Std Medium" panose="020B0704030504040204" pitchFamily="34" charset="0"/>
              </a:rPr>
              <a:t>Retorn</a:t>
            </a:r>
            <a:r>
              <a:rPr lang="es-ES" sz="2400" dirty="0">
                <a:latin typeface="Neo Sans Std Medium" panose="020B0704030504040204" pitchFamily="34" charset="0"/>
              </a:rPr>
              <a:t> a la </a:t>
            </a:r>
            <a:r>
              <a:rPr lang="es-ES" sz="2400" dirty="0" err="1">
                <a:latin typeface="Neo Sans Std Medium" panose="020B0704030504040204" pitchFamily="34" charset="0"/>
              </a:rPr>
              <a:t>ciutadania</a:t>
            </a:r>
            <a:endParaRPr lang="ca-ES" sz="2400" dirty="0">
              <a:latin typeface="Neo Sans Std Medium" panose="020B0704030504040204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="" xmlns:a16="http://schemas.microsoft.com/office/drawing/2014/main" id="{ED5DD89B-1F1E-4402-A6BC-672B0008EF84}"/>
              </a:ext>
            </a:extLst>
          </p:cNvPr>
          <p:cNvSpPr txBox="1"/>
          <p:nvPr/>
        </p:nvSpPr>
        <p:spPr>
          <a:xfrm>
            <a:off x="380964" y="2059736"/>
            <a:ext cx="10410410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Blip>
                <a:blip r:embed="rId2"/>
              </a:buBlip>
            </a:pPr>
            <a:r>
              <a:rPr lang="ca-ES" sz="2000" dirty="0" smtClean="0">
                <a:latin typeface="Neo Sans Std Light" panose="020B0304030504040204" pitchFamily="34" charset="0"/>
              </a:rPr>
              <a:t>L’Ajuntament informarà dels resultats del procés al conjunt de la ciutadania, especialment a les persones que han fet aportacions </a:t>
            </a:r>
            <a:r>
              <a:rPr lang="ca-ES" sz="2000" dirty="0">
                <a:latin typeface="Neo Sans Std Light" panose="020B0304030504040204" pitchFamily="34" charset="0"/>
              </a:rPr>
              <a:t>al PAM. </a:t>
            </a:r>
            <a:endParaRPr lang="ca-ES" sz="2000" dirty="0" smtClean="0">
              <a:latin typeface="Neo Sans Std Light" panose="020B0304030504040204" pitchFamily="34" charset="0"/>
            </a:endParaRPr>
          </a:p>
          <a:p>
            <a:endParaRPr lang="ca-ES" sz="2000" dirty="0">
              <a:latin typeface="Neo Sans Std Light" panose="020B0304030504040204" pitchFamily="34" charset="0"/>
            </a:endParaRPr>
          </a:p>
          <a:p>
            <a:pPr marL="342900" indent="-342900">
              <a:buBlip>
                <a:blip r:embed="rId2"/>
              </a:buBlip>
            </a:pPr>
            <a:r>
              <a:rPr lang="ca-ES" sz="2000" dirty="0" smtClean="0">
                <a:latin typeface="Neo Sans Std Light" panose="020B0304030504040204" pitchFamily="34" charset="0"/>
              </a:rPr>
              <a:t>En </a:t>
            </a:r>
            <a:r>
              <a:rPr lang="ca-ES" sz="2000" dirty="0">
                <a:latin typeface="Neo Sans Std Light" panose="020B0304030504040204" pitchFamily="34" charset="0"/>
              </a:rPr>
              <a:t>els pròxims dies penjarem el document final al portal web de l'Ajuntament per tal que estigui a disposició de tothom.</a:t>
            </a:r>
          </a:p>
          <a:p>
            <a:endParaRPr lang="ca-ES" sz="2400" dirty="0">
              <a:latin typeface="Neo Sans Std Light" panose="020B0304030504040204" pitchFamily="34" charset="0"/>
            </a:endParaRPr>
          </a:p>
        </p:txBody>
      </p:sp>
      <p:pic>
        <p:nvPicPr>
          <p:cNvPr id="2" name="Imatg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4024" y="6152325"/>
            <a:ext cx="2663952" cy="502920"/>
          </a:xfrm>
          <a:prstGeom prst="rect">
            <a:avLst/>
          </a:prstGeom>
        </p:spPr>
      </p:pic>
      <p:pic>
        <p:nvPicPr>
          <p:cNvPr id="6" name="Imatg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9025" y="156762"/>
            <a:ext cx="3893951" cy="525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92114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uadroTexto 9"/>
          <p:cNvSpPr txBox="1"/>
          <p:nvPr/>
        </p:nvSpPr>
        <p:spPr>
          <a:xfrm>
            <a:off x="3694670" y="3402820"/>
            <a:ext cx="48026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 err="1" smtClean="0">
                <a:solidFill>
                  <a:srgbClr val="E00013"/>
                </a:solidFill>
                <a:latin typeface="Neo Sans Std Medium" panose="020B0704030504040204" pitchFamily="34" charset="0"/>
              </a:rPr>
              <a:t>Resultats</a:t>
            </a:r>
            <a:r>
              <a:rPr lang="es-ES" sz="2000" dirty="0" smtClean="0">
                <a:solidFill>
                  <a:srgbClr val="E00013"/>
                </a:solidFill>
                <a:latin typeface="Neo Sans Std Medium" panose="020B0704030504040204" pitchFamily="34" charset="0"/>
              </a:rPr>
              <a:t> del </a:t>
            </a:r>
            <a:r>
              <a:rPr lang="es-ES" sz="2000" dirty="0" err="1" smtClean="0">
                <a:solidFill>
                  <a:srgbClr val="E00013"/>
                </a:solidFill>
                <a:latin typeface="Neo Sans Std Medium" panose="020B0704030504040204" pitchFamily="34" charset="0"/>
              </a:rPr>
              <a:t>Procés</a:t>
            </a:r>
            <a:r>
              <a:rPr lang="es-ES" sz="2000" dirty="0" smtClean="0">
                <a:solidFill>
                  <a:srgbClr val="E00013"/>
                </a:solidFill>
                <a:latin typeface="Neo Sans Std Medium" panose="020B0704030504040204" pitchFamily="34" charset="0"/>
              </a:rPr>
              <a:t> </a:t>
            </a:r>
            <a:r>
              <a:rPr lang="es-ES" sz="2000" dirty="0" err="1" smtClean="0">
                <a:solidFill>
                  <a:srgbClr val="E00013"/>
                </a:solidFill>
                <a:latin typeface="Neo Sans Std Medium" panose="020B0704030504040204" pitchFamily="34" charset="0"/>
              </a:rPr>
              <a:t>participatiu</a:t>
            </a:r>
            <a:endParaRPr lang="ca-ES" sz="2000" dirty="0">
              <a:solidFill>
                <a:srgbClr val="E00013"/>
              </a:solidFill>
              <a:latin typeface="Neo Sans Std Medium" panose="020B0704030504040204" pitchFamily="34" charset="0"/>
            </a:endParaRPr>
          </a:p>
        </p:txBody>
      </p:sp>
      <p:pic>
        <p:nvPicPr>
          <p:cNvPr id="7" name="Imatg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4024" y="6152325"/>
            <a:ext cx="2663952" cy="502920"/>
          </a:xfrm>
          <a:prstGeom prst="rect">
            <a:avLst/>
          </a:prstGeom>
        </p:spPr>
      </p:pic>
      <p:pic>
        <p:nvPicPr>
          <p:cNvPr id="3" name="Imat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1447" y="1697409"/>
            <a:ext cx="7889107" cy="1065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804477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737</TotalTime>
  <Words>134</Words>
  <Application>Microsoft Office PowerPoint</Application>
  <PresentationFormat>Pantalla panoràmica</PresentationFormat>
  <Paragraphs>45</Paragraphs>
  <Slides>7</Slides>
  <Notes>0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9</vt:i4>
      </vt:variant>
      <vt:variant>
        <vt:lpstr>Tema</vt:lpstr>
      </vt:variant>
      <vt:variant>
        <vt:i4>1</vt:i4>
      </vt:variant>
      <vt:variant>
        <vt:lpstr>Títols de les diapositives</vt:lpstr>
      </vt:variant>
      <vt:variant>
        <vt:i4>7</vt:i4>
      </vt:variant>
    </vt:vector>
  </HeadingPairs>
  <TitlesOfParts>
    <vt:vector size="17" baseType="lpstr">
      <vt:lpstr>Arial</vt:lpstr>
      <vt:lpstr>Calibri</vt:lpstr>
      <vt:lpstr>Calibri Light</vt:lpstr>
      <vt:lpstr>Kristen ITC</vt:lpstr>
      <vt:lpstr>League Spartan</vt:lpstr>
      <vt:lpstr>Neo Sans Std Light</vt:lpstr>
      <vt:lpstr>Neo Sans Std Medium</vt:lpstr>
      <vt:lpstr>Open Sans Light</vt:lpstr>
      <vt:lpstr>Poppins</vt:lpstr>
      <vt:lpstr>Tema de Office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</vt:vector>
  </TitlesOfParts>
  <Company>Ajuntament de Mollet del Vallès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Del Amor Parramon, Albert</dc:creator>
  <cp:lastModifiedBy>González del Pozo, Raúl D.</cp:lastModifiedBy>
  <cp:revision>92</cp:revision>
  <cp:lastPrinted>2024-06-27T08:00:09Z</cp:lastPrinted>
  <dcterms:created xsi:type="dcterms:W3CDTF">2019-10-08T14:38:47Z</dcterms:created>
  <dcterms:modified xsi:type="dcterms:W3CDTF">2024-09-30T12:04:29Z</dcterms:modified>
</cp:coreProperties>
</file>