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60" r:id="rId4"/>
    <p:sldId id="295" r:id="rId5"/>
    <p:sldId id="296" r:id="rId6"/>
    <p:sldId id="297" r:id="rId7"/>
    <p:sldId id="298" r:id="rId8"/>
    <p:sldId id="299" r:id="rId9"/>
    <p:sldId id="289" r:id="rId10"/>
    <p:sldId id="262" r:id="rId11"/>
    <p:sldId id="290" r:id="rId12"/>
    <p:sldId id="306" r:id="rId13"/>
    <p:sldId id="307" r:id="rId14"/>
    <p:sldId id="263" r:id="rId15"/>
    <p:sldId id="310" r:id="rId16"/>
    <p:sldId id="266" r:id="rId17"/>
    <p:sldId id="291" r:id="rId18"/>
    <p:sldId id="268" r:id="rId19"/>
    <p:sldId id="292" r:id="rId20"/>
    <p:sldId id="293" r:id="rId21"/>
    <p:sldId id="265" r:id="rId22"/>
    <p:sldId id="267" r:id="rId23"/>
    <p:sldId id="294" r:id="rId24"/>
    <p:sldId id="309" r:id="rId25"/>
    <p:sldId id="282" r:id="rId26"/>
    <p:sldId id="283" r:id="rId27"/>
    <p:sldId id="284" r:id="rId28"/>
    <p:sldId id="285" r:id="rId29"/>
    <p:sldId id="271" r:id="rId30"/>
    <p:sldId id="288" r:id="rId31"/>
  </p:sldIdLst>
  <p:sldSz cx="9144000" cy="6858000" type="screen4x3"/>
  <p:notesSz cx="7104063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j" initials="eij" lastIdx="2" clrIdx="0">
    <p:extLst>
      <p:ext uri="{19B8F6BF-5375-455C-9EA6-DF929625EA0E}">
        <p15:presenceInfo xmlns:p15="http://schemas.microsoft.com/office/powerpoint/2012/main" userId="ek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 mitjà 1 - èmfasi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 clar 2 - èmfasi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 clar 2 - èmfasi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 mitjà 1 - èmfas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juntament\Personal\Policia\julopez\Desktop\JLS%202021-2022\Libro%20para%20JLS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pivotSource>
    <c:name>[Libro para JLS 2022.xlsx]dades 1.3b!Taula dinàmica3</c:name>
    <c:fmtId val="1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shade val="76000"/>
            </a:schemeClr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>
              <a:tint val="77000"/>
            </a:schemeClr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ca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shade val="76000"/>
            </a:schemeClr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>
              <a:tint val="77000"/>
            </a:schemeClr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'dades 1.3b'!$R$7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'dades 1.3b'!$Q$8:$Q$10</c:f>
              <c:strCache>
                <c:ptCount val="2"/>
                <c:pt idx="0">
                  <c:v>Serveis Planificats, Proacció</c:v>
                </c:pt>
                <c:pt idx="1">
                  <c:v>Serveis Incidents, Reacció</c:v>
                </c:pt>
              </c:strCache>
            </c:strRef>
          </c:cat>
          <c:val>
            <c:numRef>
              <c:f>'dades 1.3b'!$R$8:$R$10</c:f>
              <c:numCache>
                <c:formatCode>0%</c:formatCode>
                <c:ptCount val="2"/>
                <c:pt idx="0">
                  <c:v>0.66441351888667988</c:v>
                </c:pt>
                <c:pt idx="1">
                  <c:v>0.33558648111332007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2"/>
        <c:holeSize val="48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a-E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1DD1-EF5D-403B-AB37-7DC3421DB558}" type="datetimeFigureOut">
              <a:rPr lang="ca-ES" smtClean="0"/>
              <a:pPr/>
              <a:t>6/4/2022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6D5-64E4-4E3D-AF70-951491B0C15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666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1DD1-EF5D-403B-AB37-7DC3421DB558}" type="datetimeFigureOut">
              <a:rPr lang="ca-ES" smtClean="0"/>
              <a:pPr/>
              <a:t>6/4/2022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6D5-64E4-4E3D-AF70-951491B0C15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17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1DD1-EF5D-403B-AB37-7DC3421DB558}" type="datetimeFigureOut">
              <a:rPr lang="ca-ES" smtClean="0"/>
              <a:pPr/>
              <a:t>6/4/2022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6D5-64E4-4E3D-AF70-951491B0C15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864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1DD1-EF5D-403B-AB37-7DC3421DB558}" type="datetimeFigureOut">
              <a:rPr lang="ca-ES" smtClean="0"/>
              <a:pPr/>
              <a:t>6/4/2022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6D5-64E4-4E3D-AF70-951491B0C15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681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1DD1-EF5D-403B-AB37-7DC3421DB558}" type="datetimeFigureOut">
              <a:rPr lang="ca-ES" smtClean="0"/>
              <a:pPr/>
              <a:t>6/4/2022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6D5-64E4-4E3D-AF70-951491B0C15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485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1DD1-EF5D-403B-AB37-7DC3421DB558}" type="datetimeFigureOut">
              <a:rPr lang="ca-ES" smtClean="0"/>
              <a:pPr/>
              <a:t>6/4/2022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6D5-64E4-4E3D-AF70-951491B0C15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959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1DD1-EF5D-403B-AB37-7DC3421DB558}" type="datetimeFigureOut">
              <a:rPr lang="ca-ES" smtClean="0"/>
              <a:pPr/>
              <a:t>6/4/2022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6D5-64E4-4E3D-AF70-951491B0C15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271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1DD1-EF5D-403B-AB37-7DC3421DB558}" type="datetimeFigureOut">
              <a:rPr lang="ca-ES" smtClean="0"/>
              <a:pPr/>
              <a:t>6/4/2022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6D5-64E4-4E3D-AF70-951491B0C15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657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1DD1-EF5D-403B-AB37-7DC3421DB558}" type="datetimeFigureOut">
              <a:rPr lang="ca-ES" smtClean="0"/>
              <a:pPr/>
              <a:t>6/4/2022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6D5-64E4-4E3D-AF70-951491B0C15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7135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1DD1-EF5D-403B-AB37-7DC3421DB558}" type="datetimeFigureOut">
              <a:rPr lang="ca-ES" smtClean="0"/>
              <a:pPr/>
              <a:t>6/4/2022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6D5-64E4-4E3D-AF70-951491B0C15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915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1DD1-EF5D-403B-AB37-7DC3421DB558}" type="datetimeFigureOut">
              <a:rPr lang="ca-ES" smtClean="0"/>
              <a:pPr/>
              <a:t>6/4/2022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A6D5-64E4-4E3D-AF70-951491B0C15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9150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01DD1-EF5D-403B-AB37-7DC3421DB558}" type="datetimeFigureOut">
              <a:rPr lang="ca-ES" smtClean="0"/>
              <a:pPr/>
              <a:t>6/4/2022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3A6D5-64E4-4E3D-AF70-951491B0C151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968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5" y="5902947"/>
            <a:ext cx="2125450" cy="955053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16794" y="1924728"/>
            <a:ext cx="7949046" cy="1948394"/>
          </a:xfrm>
        </p:spPr>
        <p:txBody>
          <a:bodyPr>
            <a:noAutofit/>
          </a:bodyPr>
          <a:lstStyle/>
          <a:p>
            <a:r>
              <a:rPr lang="ca-ES" sz="4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Junta Local de Seguretat</a:t>
            </a:r>
            <a:br>
              <a:rPr lang="ca-ES" sz="4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ca-ES" sz="4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br>
              <a:rPr lang="ca-ES" sz="4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ca-ES" sz="4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Mollet del Vallès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848054" y="4288309"/>
            <a:ext cx="5286527" cy="396353"/>
          </a:xfrm>
        </p:spPr>
        <p:txBody>
          <a:bodyPr>
            <a:normAutofit lnSpcReduction="10000"/>
          </a:bodyPr>
          <a:lstStyle/>
          <a:p>
            <a:r>
              <a:rPr lang="ca-ES" dirty="0" smtClean="0">
                <a:solidFill>
                  <a:schemeClr val="accent1">
                    <a:lumMod val="50000"/>
                  </a:schemeClr>
                </a:solidFill>
              </a:rPr>
              <a:t>6 d’abril de 2022</a:t>
            </a:r>
            <a:endParaRPr lang="ca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1133114"/>
            <a:ext cx="4254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ca-ES" sz="16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Denúncies </a:t>
            </a: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infracció de trànsit</a:t>
            </a:r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216" y="2594116"/>
            <a:ext cx="5356204" cy="71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922274"/>
            <a:ext cx="4028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Campanyes de seguretat viària</a:t>
            </a:r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364" y="1587659"/>
            <a:ext cx="8391832" cy="39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985849"/>
            <a:ext cx="6104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Proves d’alcoholèmia realitzades</a:t>
            </a:r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9B23528-EFC8-4FFF-B1D8-463332F7F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537" y="3314700"/>
            <a:ext cx="2066925" cy="228600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501" y="1531445"/>
            <a:ext cx="5182049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985849"/>
            <a:ext cx="6104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Proves d’alcoholèmia realitzades</a:t>
            </a:r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052" y="1828528"/>
            <a:ext cx="7145612" cy="33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02946"/>
            <a:ext cx="2125450" cy="955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1033154"/>
            <a:ext cx="4400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Educació per </a:t>
            </a:r>
            <a:r>
              <a:rPr lang="ca-ES" sz="16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 </a:t>
            </a: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Mobilitat Segura</a:t>
            </a:r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6"/>
          <a:srcRect l="-404" t="2600" r="96" b="30155"/>
          <a:stretch/>
        </p:blipFill>
        <p:spPr>
          <a:xfrm>
            <a:off x="1664817" y="2199649"/>
            <a:ext cx="5471238" cy="1424900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1400223" y="4088634"/>
            <a:ext cx="618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chemeClr val="accent1">
                    <a:lumMod val="50000"/>
                  </a:schemeClr>
                </a:solidFill>
              </a:rPr>
              <a:t>40 anys amb el Parc infantil de trànsit </a:t>
            </a:r>
          </a:p>
          <a:p>
            <a:r>
              <a:rPr lang="ca-ES" sz="1400" b="1" dirty="0" smtClean="0">
                <a:solidFill>
                  <a:schemeClr val="accent1">
                    <a:lumMod val="50000"/>
                  </a:schemeClr>
                </a:solidFill>
              </a:rPr>
              <a:t>31 anys d’Educació per a la Mobilitat Segura a les escoles de manera continuada</a:t>
            </a:r>
            <a:endParaRPr lang="ca-E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0" y="6099576"/>
            <a:ext cx="8724452" cy="787686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96" y="6099577"/>
            <a:ext cx="1752977" cy="787686"/>
          </a:xfrm>
          <a:prstGeom prst="rect">
            <a:avLst/>
          </a:prstGeom>
        </p:spPr>
      </p:pic>
      <p:sp>
        <p:nvSpPr>
          <p:cNvPr id="2" name="QuadreDeText 1"/>
          <p:cNvSpPr txBox="1"/>
          <p:nvPr/>
        </p:nvSpPr>
        <p:spPr>
          <a:xfrm>
            <a:off x="255611" y="1113497"/>
            <a:ext cx="86694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El nombre total d’accidents disminueix un </a:t>
            </a:r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45%</a:t>
            </a:r>
          </a:p>
          <a:p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El nombre d’accidents amb ferits disminueix un 31%</a:t>
            </a:r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El </a:t>
            </a:r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20 </a:t>
            </a:r>
            <a:r>
              <a:rPr lang="ca-ES" sz="1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% dels accidents es produeixen realitzant maniobres d’estacionament</a:t>
            </a:r>
          </a:p>
          <a:p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Tant sols el 3</a:t>
            </a:r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,6% </a:t>
            </a:r>
            <a:r>
              <a:rPr lang="ca-ES" sz="1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de tots els accidents són amb ferits que necessiten una segona atenció mèdica.</a:t>
            </a:r>
          </a:p>
          <a:p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El nombre d’atropellaments disminueix un 2</a:t>
            </a:r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8%, de 29 a 21, </a:t>
            </a:r>
            <a:r>
              <a:rPr lang="ca-ES" sz="1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cap fora pas de vianants</a:t>
            </a:r>
          </a:p>
          <a:p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Principals causes </a:t>
            </a:r>
            <a:r>
              <a:rPr lang="ca-ES" sz="1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d’accidents: </a:t>
            </a:r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errada del conductor, infracció </a:t>
            </a:r>
            <a:r>
              <a:rPr lang="ca-ES" sz="1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 manca </a:t>
            </a:r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d’atenció</a:t>
            </a:r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Cap punt negre d’accidentabilitat a la ciutat, no es repeteix cap accident al mateix lloc i per la mateixa causa</a:t>
            </a:r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40 anys funcionant el parc infantil de trànsit i 31 anys continuats d’Educació per a la Mobilitat Segura a les escoles</a:t>
            </a:r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Cap mort per accident de trànsit a nucli urbà a Mollet del Vallès des de </a:t>
            </a:r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gener de 2007</a:t>
            </a:r>
          </a:p>
          <a:p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ca-ES" sz="1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15 anys sense cap víctima mortal</a:t>
            </a:r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5" y="5902947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2700" y="2461239"/>
            <a:ext cx="8186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a-E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Seguretat, convivència i civisme</a:t>
            </a:r>
            <a:endParaRPr lang="ca-ES" sz="40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80545" y="2833696"/>
            <a:ext cx="725065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altLang="ca-ES" sz="32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altLang="ca-ES" sz="32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5091" y="952532"/>
            <a:ext cx="5109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 Intervencions policials. Serveis incidents.</a:t>
            </a:r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1363" y="1453560"/>
            <a:ext cx="8899556" cy="4590904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250" y="1627310"/>
            <a:ext cx="3516943" cy="1927260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5221250" y="3719744"/>
            <a:ext cx="3769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b="1" dirty="0" smtClean="0">
                <a:solidFill>
                  <a:schemeClr val="accent1">
                    <a:lumMod val="50000"/>
                  </a:schemeClr>
                </a:solidFill>
              </a:rPr>
              <a:t>Increment del 6% dels incidents respecte al 2019 i al 2020</a:t>
            </a:r>
            <a:endParaRPr lang="ca-E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5091" y="952532"/>
            <a:ext cx="5238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 Intervencions policials. Serveis Planificats.</a:t>
            </a:r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1791864" y="3328358"/>
            <a:ext cx="5398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a-ES" dirty="0"/>
              <a:t>Campanyes, trànsit, de convivència i civisme, animals companyia, establiments d’oci o comerços, etc.</a:t>
            </a:r>
          </a:p>
          <a:p>
            <a:pPr marL="285750" indent="-285750">
              <a:buFontTx/>
              <a:buChar char="-"/>
            </a:pPr>
            <a:r>
              <a:rPr lang="ca-ES" dirty="0"/>
              <a:t>Serveis preventius de seguretat ciutadana</a:t>
            </a:r>
          </a:p>
          <a:p>
            <a:pPr marL="285750" indent="-285750">
              <a:buFontTx/>
              <a:buChar char="-"/>
            </a:pPr>
            <a:r>
              <a:rPr lang="ca-ES" dirty="0"/>
              <a:t>Serveis preventius de trànsit</a:t>
            </a:r>
          </a:p>
          <a:p>
            <a:pPr marL="285750" indent="-285750">
              <a:buFontTx/>
              <a:buChar char="-"/>
            </a:pPr>
            <a:r>
              <a:rPr lang="ca-ES" dirty="0"/>
              <a:t>Actes i activitats de ciutat</a:t>
            </a:r>
          </a:p>
          <a:p>
            <a:pPr marL="285750" indent="-285750">
              <a:buFontTx/>
              <a:buChar char="-"/>
            </a:pPr>
            <a:r>
              <a:rPr lang="ca-ES" dirty="0"/>
              <a:t>Esdeveniments cultures i </a:t>
            </a:r>
            <a:r>
              <a:rPr lang="ca-ES" dirty="0" smtClean="0"/>
              <a:t>esportius</a:t>
            </a:r>
          </a:p>
          <a:p>
            <a:pPr marL="285750" indent="-285750">
              <a:buFontTx/>
              <a:buChar char="-"/>
            </a:pPr>
            <a:r>
              <a:rPr lang="ca-ES" dirty="0" smtClean="0"/>
              <a:t>Covid19</a:t>
            </a:r>
            <a:endParaRPr lang="ca-ES" dirty="0"/>
          </a:p>
          <a:p>
            <a:pPr marL="285750" indent="-285750">
              <a:buFontTx/>
              <a:buChar char="-"/>
            </a:pPr>
            <a:endParaRPr lang="ca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727" y="1857557"/>
            <a:ext cx="6382960" cy="9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5091" y="952532"/>
            <a:ext cx="6319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 Intervencions policials. Serveis Planificats i Incidents.</a:t>
            </a:r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àfic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98336"/>
              </p:ext>
            </p:extLst>
          </p:nvPr>
        </p:nvGraphicFramePr>
        <p:xfrm>
          <a:off x="3535653" y="3096885"/>
          <a:ext cx="4771219" cy="257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" name="Imat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109" y="1919065"/>
            <a:ext cx="3892221" cy="11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5" y="5902947"/>
            <a:ext cx="2125450" cy="9550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08038" y="1099668"/>
            <a:ext cx="68929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AutoNum type="arabicPeriod"/>
            </a:pPr>
            <a:r>
              <a:rPr lang="ca-E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Seguretat </a:t>
            </a:r>
            <a:r>
              <a:rPr lang="ca-ES" sz="2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viària.</a:t>
            </a:r>
            <a:endParaRPr lang="ca-ES" sz="20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AutoNum type="arabicPeriod"/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Accidents de trànsit al nucli urbà i evolució</a:t>
            </a:r>
          </a:p>
          <a:p>
            <a:pPr marL="800100" lvl="1" indent="-342900">
              <a:buFont typeface="+mj-lt"/>
              <a:buAutoNum type="arabicPeriod"/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Accidents amb víctimes</a:t>
            </a:r>
          </a:p>
          <a:p>
            <a:pPr marL="800100" lvl="1" indent="-342900">
              <a:buFont typeface="+mj-lt"/>
              <a:buAutoNum type="arabicPeriod"/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Tipologia</a:t>
            </a:r>
            <a:endParaRPr lang="ca-ES" sz="16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Atropellaments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</a:p>
          <a:p>
            <a:pPr marL="800100" lvl="1" indent="-342900">
              <a:buFont typeface="+mj-lt"/>
              <a:buAutoNum type="arabicPeriod"/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Delictes contra la seguretat </a:t>
            </a: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viària</a:t>
            </a:r>
            <a:endParaRPr lang="ca-ES" sz="16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a-E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Denúncies </a:t>
            </a: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infracció de trànsit</a:t>
            </a:r>
          </a:p>
          <a:p>
            <a:pPr marL="800100" lvl="1" indent="-342900">
              <a:buFont typeface="+mj-lt"/>
              <a:buAutoNum type="arabicPeriod"/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Campanyes de seguretat viària</a:t>
            </a:r>
            <a:endParaRPr lang="ca-ES" sz="1600" b="1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Proves d’alcoholèmia </a:t>
            </a:r>
            <a:endParaRPr lang="ca-ES" sz="1600" b="1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 per </a:t>
            </a:r>
            <a:r>
              <a:rPr lang="ca-ES" sz="16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 </a:t>
            </a: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Mobilitat Segura</a:t>
            </a:r>
            <a:endParaRPr lang="ca-ES" sz="16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a-ES" sz="500" b="1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a-E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Seguretat, Convivència i Civisme</a:t>
            </a:r>
            <a:endParaRPr lang="ca-ES" sz="20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Intervencions policials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Infraccions administratives</a:t>
            </a:r>
            <a:endParaRPr lang="ca-ES" sz="1600" b="1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a-ES" sz="16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Civisme</a:t>
            </a:r>
            <a:endParaRPr lang="ca-ES" sz="1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5091" y="952532"/>
            <a:ext cx="6958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Intervencions policials. Serveis Planificats i incidents. Hores.</a:t>
            </a:r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364" y="2703991"/>
            <a:ext cx="4578493" cy="2749534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532" y="1746467"/>
            <a:ext cx="4110572" cy="118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322119" y="721021"/>
            <a:ext cx="3747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endParaRPr lang="ca-ES" sz="1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 Infraccions administratives</a:t>
            </a:r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350" y="731040"/>
            <a:ext cx="7541406" cy="5291787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62" y="1672586"/>
            <a:ext cx="3604740" cy="14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4940" y="1911927"/>
            <a:ext cx="6452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a-ES" sz="3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a-ES" sz="3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Aft>
                <a:spcPts val="0"/>
              </a:spcAft>
            </a:pPr>
            <a:endParaRPr lang="ca-ES" sz="3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66255" y="688969"/>
            <a:ext cx="7684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a-ES" sz="1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 Infraccions </a:t>
            </a:r>
            <a:r>
              <a:rPr lang="ca-ES" sz="16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principals a l’ordenança </a:t>
            </a: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Convivència ciutadana </a:t>
            </a:r>
          </a:p>
          <a:p>
            <a:pPr lvl="1"/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7533" y="7779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6"/>
          <a:srcRect r="7533"/>
          <a:stretch/>
        </p:blipFill>
        <p:spPr>
          <a:xfrm>
            <a:off x="1143000" y="1911927"/>
            <a:ext cx="6488289" cy="31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4940" y="1911927"/>
            <a:ext cx="6452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a-ES" sz="3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a-ES" sz="3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Aft>
                <a:spcPts val="0"/>
              </a:spcAft>
            </a:pPr>
            <a:endParaRPr lang="ca-ES" sz="3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46877" y="675665"/>
            <a:ext cx="9329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a-ES" sz="1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 Infraccions </a:t>
            </a:r>
            <a:r>
              <a:rPr lang="ca-ES" sz="16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principals a l’ordenança </a:t>
            </a: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d’animals de </a:t>
            </a:r>
            <a:r>
              <a:rPr lang="ca-ES" sz="16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companyia detectades per policia </a:t>
            </a:r>
            <a:endParaRPr lang="ca-ES" sz="1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47533" y="7779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00273"/>
            <a:ext cx="9144000" cy="34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3895" y="463244"/>
            <a:ext cx="3192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a-ES" sz="3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3.1 Civisme. Intervencions</a:t>
            </a:r>
          </a:p>
          <a:p>
            <a:pPr>
              <a:spcAft>
                <a:spcPts val="0"/>
              </a:spcAft>
            </a:pPr>
            <a:endParaRPr lang="ca-ES" sz="3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74" y="1257411"/>
            <a:ext cx="6562198" cy="4100002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696" y="2309608"/>
            <a:ext cx="3355165" cy="2774886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971429" y="5357413"/>
            <a:ext cx="703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chemeClr val="accent1">
                    <a:lumMod val="50000"/>
                  </a:schemeClr>
                </a:solidFill>
              </a:rPr>
              <a:t>Més de 1.500 intervencions de policia relacionades directament amb civisme</a:t>
            </a:r>
            <a:endParaRPr lang="ca-E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0148" y="841664"/>
            <a:ext cx="5961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a-ES" sz="1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3.2 Civisme. Campanyes </a:t>
            </a:r>
            <a:r>
              <a:rPr lang="ca-ES" sz="16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anuals policia municipal</a:t>
            </a:r>
            <a:endParaRPr lang="ca-ES" sz="1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95" y="1767696"/>
            <a:ext cx="6480610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157" y="795715"/>
            <a:ext cx="8609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a-ES" sz="1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3.3 Civisme. Grup de Relacions amb la Comunitat i Mediació Comunitària GRECOM</a:t>
            </a:r>
          </a:p>
          <a:p>
            <a:pPr>
              <a:spcAft>
                <a:spcPts val="0"/>
              </a:spcAft>
            </a:pPr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t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536546"/>
            <a:ext cx="6597203" cy="1693926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2744" y="3323278"/>
            <a:ext cx="5997148" cy="252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8585" y="571500"/>
            <a:ext cx="31823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a-ES" sz="3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3.4 Civisme. Agents Cívics</a:t>
            </a:r>
          </a:p>
          <a:p>
            <a:pPr>
              <a:spcAft>
                <a:spcPts val="0"/>
              </a:spcAft>
            </a:pPr>
            <a:endParaRPr lang="ca-ES" sz="3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5415" y="1695594"/>
            <a:ext cx="748765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Més de 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6.000 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Intervencions informatives i de conscienciació, promovent el civisme per 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a la 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millora de la convivència ciutadana a tots els barris de la nostra ciutat </a:t>
            </a:r>
          </a:p>
          <a:p>
            <a:pPr algn="ctr">
              <a:spcAft>
                <a:spcPts val="0"/>
              </a:spcAft>
            </a:pPr>
            <a:endParaRPr lang="ca-ES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a-ES" sz="1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- Mesures de seguretat Covid19</a:t>
            </a:r>
          </a:p>
          <a:p>
            <a:pPr marL="171450" indent="-171450" algn="ctr">
              <a:spcAft>
                <a:spcPts val="0"/>
              </a:spcAft>
              <a:buFontTx/>
              <a:buChar char="-"/>
            </a:pPr>
            <a:r>
              <a:rPr lang="ca-ES" sz="1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Ús responsable de l’espai públic</a:t>
            </a:r>
          </a:p>
          <a:p>
            <a:pPr marL="171450" indent="-171450" algn="ctr">
              <a:spcAft>
                <a:spcPts val="0"/>
              </a:spcAft>
              <a:buFontTx/>
              <a:buChar char="-"/>
            </a:pPr>
            <a:r>
              <a:rPr lang="ca-ES" sz="1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Tinença responsable d’animals de companyia</a:t>
            </a:r>
          </a:p>
          <a:p>
            <a:pPr marL="171450" indent="-171450" algn="ctr">
              <a:spcAft>
                <a:spcPts val="0"/>
              </a:spcAft>
              <a:buFontTx/>
              <a:buChar char="-"/>
            </a:pPr>
            <a:r>
              <a:rPr lang="ca-ES" sz="1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Informació general i </a:t>
            </a:r>
            <a:r>
              <a:rPr lang="ca-ES" sz="1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sobre serveis </a:t>
            </a:r>
            <a:r>
              <a:rPr lang="ca-ES" sz="1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municipals</a:t>
            </a:r>
          </a:p>
          <a:p>
            <a:pPr marL="171450" indent="-171450" algn="ctr">
              <a:spcAft>
                <a:spcPts val="0"/>
              </a:spcAft>
              <a:buFontTx/>
              <a:buChar char="-"/>
            </a:pPr>
            <a:r>
              <a:rPr lang="ca-ES" sz="1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Serveis assistencials</a:t>
            </a:r>
          </a:p>
          <a:p>
            <a:pPr marL="171450" indent="-171450" algn="ctr">
              <a:spcAft>
                <a:spcPts val="0"/>
              </a:spcAft>
              <a:buFontTx/>
              <a:buChar char="-"/>
            </a:pPr>
            <a:r>
              <a:rPr lang="ca-ES" sz="1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Medi Ambient</a:t>
            </a:r>
          </a:p>
          <a:p>
            <a:pPr marL="171450" indent="-171450" algn="ctr">
              <a:spcAft>
                <a:spcPts val="0"/>
              </a:spcAft>
              <a:buFontTx/>
              <a:buChar char="-"/>
            </a:pPr>
            <a:r>
              <a:rPr lang="ca-ES" sz="1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Mobilitat </a:t>
            </a:r>
            <a:r>
              <a:rPr lang="ca-ES" sz="1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i trànsit</a:t>
            </a:r>
            <a:endParaRPr lang="ca-ES" sz="1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ca-ES" sz="1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a-ES" sz="1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Actes i accions de </a:t>
            </a:r>
            <a:r>
              <a:rPr lang="ca-ES" sz="1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ciutat </a:t>
            </a:r>
            <a:endParaRPr lang="ca-ES" sz="1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a-ES" sz="1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Realitzen entrades i sortides centres d’ensenyament</a:t>
            </a:r>
          </a:p>
          <a:p>
            <a:pPr algn="ctr">
              <a:spcAft>
                <a:spcPts val="0"/>
              </a:spcAft>
            </a:pPr>
            <a:r>
              <a:rPr lang="ca-ES" sz="1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PAC Punt d'Assistència al Ciutadà del mercat setmanal no </a:t>
            </a:r>
            <a:r>
              <a:rPr lang="ca-ES" sz="1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sedentari</a:t>
            </a:r>
            <a:endParaRPr lang="ca-ES" sz="1400" dirty="0">
              <a:solidFill>
                <a:schemeClr val="accent1">
                  <a:lumMod val="75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5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4940" y="1911927"/>
            <a:ext cx="6452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a-ES" sz="3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a-ES" sz="3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ca-ES" sz="3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585" y="571500"/>
            <a:ext cx="31823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a-ES" sz="36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3.5 Civisme. Agents Cívics</a:t>
            </a:r>
          </a:p>
          <a:p>
            <a:pPr>
              <a:spcAft>
                <a:spcPts val="0"/>
              </a:spcAft>
            </a:pPr>
            <a:endParaRPr lang="ca-ES" sz="3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467" y="4474646"/>
            <a:ext cx="65816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a-E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La durada de les campanyes que realitzen els agents cívics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es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d’un mes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aproximadament, a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tots els barris de la ciutat. </a:t>
            </a:r>
            <a:endParaRPr lang="ca-ES" sz="1400" dirty="0" smtClean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Els agents cívics també participen a les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campanyes que realitza la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policia,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en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una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primera fase d’informació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de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7 dies,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prèvia 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a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les setmanes de campanya posteriors dels agents municipals.</a:t>
            </a:r>
            <a:endParaRPr lang="ca-ES" sz="14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81" y="1465423"/>
            <a:ext cx="7357531" cy="30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0036" y="2971799"/>
            <a:ext cx="71281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a-ES" sz="14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a-ES" sz="3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727364" y="945498"/>
            <a:ext cx="753829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>
              <a:latin typeface="Arial Rounded MT Bold" panose="020F0704030504030204" pitchFamily="34" charset="0"/>
            </a:endParaRPr>
          </a:p>
          <a:p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Gestionats més de 25.000 </a:t>
            </a:r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serveis 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l’any 2021</a:t>
            </a:r>
            <a:endParaRPr lang="ca-ES" sz="16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ca-ES" sz="16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Prioritzem la Proacció i la Prevenció, 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 representa el 85% del nostre temps </a:t>
            </a:r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de treball </a:t>
            </a:r>
          </a:p>
          <a:p>
            <a:endParaRPr lang="ca-ES" sz="16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Treballem per 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 campanyes</a:t>
            </a:r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olerància </a:t>
            </a:r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zero amb l’incivisme</a:t>
            </a:r>
          </a:p>
          <a:p>
            <a:endParaRPr lang="ca-ES" sz="16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Més de 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1.500 </a:t>
            </a:r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intervencions policials directes sobre civisme</a:t>
            </a:r>
          </a:p>
          <a:p>
            <a:endParaRPr lang="ca-ES" sz="16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Prop de 500 expedients gestionats pel Grup de Relacions amb la Comunitat i Mediació </a:t>
            </a:r>
            <a:endParaRPr lang="ca-ES" sz="16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ca-ES" sz="16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Més de 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6.000 </a:t>
            </a:r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intervencions dels Agents Cívics relacionades directament amb convivència i civisme </a:t>
            </a:r>
          </a:p>
          <a:p>
            <a:endParaRPr lang="ca-ES" sz="16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15 campanyes anuals de convivència i civisme</a:t>
            </a:r>
            <a:endParaRPr lang="ca-E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976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5" y="5902947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79762" y="1937511"/>
            <a:ext cx="4145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a-E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Seguretat </a:t>
            </a:r>
            <a:r>
              <a:rPr lang="ca-ES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viària</a:t>
            </a:r>
            <a:endParaRPr lang="ca-ES" sz="40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0753" y="2900250"/>
            <a:ext cx="49435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a-E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ca-ES" sz="14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a-E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Accidentalitat</a:t>
            </a:r>
          </a:p>
          <a:p>
            <a:pPr>
              <a:spcAft>
                <a:spcPts val="0"/>
              </a:spcAft>
            </a:pPr>
            <a:endParaRPr lang="ca-ES" sz="32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a-ES" sz="14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0036" y="2971799"/>
            <a:ext cx="7128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a-ES" sz="3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Gràcies per </a:t>
            </a:r>
            <a:r>
              <a:rPr lang="ca-ES" sz="3600" b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seva </a:t>
            </a:r>
            <a:r>
              <a:rPr lang="ca-ES" sz="3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atenció</a:t>
            </a:r>
          </a:p>
          <a:p>
            <a:pPr>
              <a:spcAft>
                <a:spcPts val="0"/>
              </a:spcAft>
            </a:pPr>
            <a:endParaRPr lang="ca-ES" sz="3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0" y="6099576"/>
            <a:ext cx="8724452" cy="787686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96" y="6099577"/>
            <a:ext cx="1752977" cy="7876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82365"/>
            <a:ext cx="5353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Accidents de trànsit al nucli urbà i evolució  </a:t>
            </a:r>
            <a:endParaRPr lang="ca-ES" sz="16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192379" y="38120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0" y="1956971"/>
            <a:ext cx="6552752" cy="3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0" y="6099576"/>
            <a:ext cx="8724452" cy="787686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96" y="6099577"/>
            <a:ext cx="1752977" cy="7876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82365"/>
            <a:ext cx="3302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Accidents </a:t>
            </a: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 víctimes</a:t>
            </a:r>
            <a:endParaRPr lang="ca-ES" sz="16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84765" y="1884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4" name="QuadreDeText 3"/>
          <p:cNvSpPr txBox="1"/>
          <p:nvPr/>
        </p:nvSpPr>
        <p:spPr>
          <a:xfrm>
            <a:off x="727364" y="5520321"/>
            <a:ext cx="794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Tant sols </a:t>
            </a:r>
            <a:r>
              <a:rPr lang="ca-ES" sz="14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el 3,6</a:t>
            </a:r>
            <a:r>
              <a:rPr lang="ca-E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% de tots els accidents de trànsit necessiten una segona visita mèdica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43" y="3510198"/>
            <a:ext cx="8664166" cy="2088767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7"/>
          <a:srcRect b="19931"/>
          <a:stretch/>
        </p:blipFill>
        <p:spPr>
          <a:xfrm>
            <a:off x="680006" y="1505770"/>
            <a:ext cx="7657240" cy="164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0" y="6099576"/>
            <a:ext cx="8724452" cy="787686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96" y="6099577"/>
            <a:ext cx="1752977" cy="7876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82365"/>
            <a:ext cx="3299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Tipologia dels accidents</a:t>
            </a:r>
            <a:endParaRPr lang="ca-ES" sz="16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133" y="5637910"/>
            <a:ext cx="68961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El 20% </a:t>
            </a:r>
            <a:r>
              <a:rPr lang="ca-ES" sz="14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dels accidents es produeixen realitzant maniobres d’estacionament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354588"/>
            <a:ext cx="6862099" cy="42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0" y="6099576"/>
            <a:ext cx="8724452" cy="787686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96" y="6099577"/>
            <a:ext cx="1752977" cy="7876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82365"/>
            <a:ext cx="2453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Atropellaments</a:t>
            </a:r>
            <a:endParaRPr lang="ca-ES" sz="16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75" y="1661620"/>
            <a:ext cx="8452850" cy="1243702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4727" y="2905322"/>
            <a:ext cx="6067251" cy="29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0" y="6099576"/>
            <a:ext cx="8724452" cy="787686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96" y="6099577"/>
            <a:ext cx="1752977" cy="78768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32709" y="2486805"/>
            <a:ext cx="7554929" cy="36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 flipV="1">
            <a:off x="1932709" y="6053856"/>
            <a:ext cx="75549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54" y="1491343"/>
            <a:ext cx="7236579" cy="42736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88674" y="1073087"/>
            <a:ext cx="4216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ca-ES" sz="16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Causes principals </a:t>
            </a: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dels </a:t>
            </a:r>
            <a:r>
              <a:rPr lang="ca-ES" sz="16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accidents</a:t>
            </a:r>
            <a:endParaRPr lang="ca-ES" sz="16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9" r="28465" b="-5263"/>
          <a:stretch/>
        </p:blipFill>
        <p:spPr>
          <a:xfrm>
            <a:off x="1" y="5902947"/>
            <a:ext cx="8982635" cy="973567"/>
          </a:xfrm>
          <a:prstGeom prst="rect">
            <a:avLst/>
          </a:prstGeom>
        </p:spPr>
      </p:pic>
      <p:pic>
        <p:nvPicPr>
          <p:cNvPr id="8" name="Imat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9931"/>
          <a:stretch/>
        </p:blipFill>
        <p:spPr bwMode="auto">
          <a:xfrm>
            <a:off x="1143000" y="0"/>
            <a:ext cx="8011392" cy="8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54726" cy="84166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50" y="5912203"/>
            <a:ext cx="2125450" cy="955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985849"/>
            <a:ext cx="6104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Delictes contra la seguretat viària</a:t>
            </a:r>
            <a:endParaRPr lang="ca-ES" sz="1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38" y="1468588"/>
            <a:ext cx="6430576" cy="4010467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075" y="1459330"/>
            <a:ext cx="4577561" cy="19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l'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JLS 202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7BB"/>
    </a:accent1>
    <a:accent2>
      <a:srgbClr val="255934"/>
    </a:accent2>
    <a:accent3>
      <a:srgbClr val="95242E"/>
    </a:accent3>
    <a:accent4>
      <a:srgbClr val="77A3CD"/>
    </a:accent4>
    <a:accent5>
      <a:srgbClr val="94B37A"/>
    </a:accent5>
    <a:accent6>
      <a:srgbClr val="CC6B3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9929</TotalTime>
  <Words>659</Words>
  <Application>Microsoft Office PowerPoint</Application>
  <PresentationFormat>Presentació en pantalla (4:3)</PresentationFormat>
  <Paragraphs>120</Paragraphs>
  <Slides>30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30</vt:i4>
      </vt:variant>
    </vt:vector>
  </HeadingPairs>
  <TitlesOfParts>
    <vt:vector size="36" baseType="lpstr">
      <vt:lpstr>Arial</vt:lpstr>
      <vt:lpstr>Arial Rounded MT Bold</vt:lpstr>
      <vt:lpstr>Calibri</vt:lpstr>
      <vt:lpstr>Calibri Light</vt:lpstr>
      <vt:lpstr>Times New Roman</vt:lpstr>
      <vt:lpstr>Tema de l'Office</vt:lpstr>
      <vt:lpstr>Junta Local de Seguretat   Mollet del Vallès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Ajuntament de Mollet del Vallès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Del Pozo González, Patricia</dc:creator>
  <cp:lastModifiedBy>Muñoz Conde, José Francisco</cp:lastModifiedBy>
  <cp:revision>567</cp:revision>
  <cp:lastPrinted>2022-04-05T07:31:10Z</cp:lastPrinted>
  <dcterms:created xsi:type="dcterms:W3CDTF">2018-04-11T10:37:19Z</dcterms:created>
  <dcterms:modified xsi:type="dcterms:W3CDTF">2022-04-06T07:00:22Z</dcterms:modified>
</cp:coreProperties>
</file>